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2" r:id="rId16"/>
    <p:sldId id="271" r:id="rId17"/>
    <p:sldId id="267" r:id="rId18"/>
    <p:sldId id="273" r:id="rId19"/>
    <p:sldId id="274" r:id="rId20"/>
    <p:sldId id="278" r:id="rId21"/>
    <p:sldId id="275" r:id="rId22"/>
    <p:sldId id="276" r:id="rId23"/>
    <p:sldId id="277" r:id="rId24"/>
    <p:sldId id="284" r:id="rId25"/>
    <p:sldId id="279" r:id="rId26"/>
    <p:sldId id="280" r:id="rId27"/>
    <p:sldId id="281" r:id="rId28"/>
    <p:sldId id="282" r:id="rId29"/>
    <p:sldId id="28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03" autoAdjust="0"/>
    <p:restoredTop sz="94660"/>
  </p:normalViewPr>
  <p:slideViewPr>
    <p:cSldViewPr snapToGrid="0">
      <p:cViewPr>
        <p:scale>
          <a:sx n="56" d="100"/>
          <a:sy n="56" d="100"/>
        </p:scale>
        <p:origin x="1402" y="5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4B4561-258C-4A6A-ABE1-1C6CEE8C780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23D3703-5480-40F8-B097-D8F6CFEAD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EA9C82C-0DA7-452D-8E2B-DD642D7400AC}"/>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5" name="页脚占位符 4">
            <a:extLst>
              <a:ext uri="{FF2B5EF4-FFF2-40B4-BE49-F238E27FC236}">
                <a16:creationId xmlns:a16="http://schemas.microsoft.com/office/drawing/2014/main" id="{3AF30D8F-18B0-4ABD-A202-BBFC163740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C76578-CC17-46C1-A383-4024CE9F2238}"/>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184853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772562-4F7F-4427-BEEF-22F4F40102C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0AFD0E-4C2D-423B-8D05-4EC7FC35A91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7F6C70-65B8-4121-926B-81D13EF2EB63}"/>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5" name="页脚占位符 4">
            <a:extLst>
              <a:ext uri="{FF2B5EF4-FFF2-40B4-BE49-F238E27FC236}">
                <a16:creationId xmlns:a16="http://schemas.microsoft.com/office/drawing/2014/main" id="{DFF780C4-1557-448D-9E40-B0FBCA04B9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80897B-DC04-41E3-B1DE-0C311A3CE505}"/>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250156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BEC84-3087-474F-B56F-96A0F2B9033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6A50D1B-BE67-4E49-BEE5-F38D785A45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50A075B-490D-42DE-A72A-1B2F209FE13E}"/>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5" name="页脚占位符 4">
            <a:extLst>
              <a:ext uri="{FF2B5EF4-FFF2-40B4-BE49-F238E27FC236}">
                <a16:creationId xmlns:a16="http://schemas.microsoft.com/office/drawing/2014/main" id="{D476A05F-0A1F-44A3-A01D-C8CF3A4495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7584F6-6E4B-4EA0-B349-FAF92747572F}"/>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400645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DC9ECE-6CC9-45C5-BBB6-9E81EE24B6E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BB27065-BCE1-45DD-99E8-ACB99F08FC1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578E93-958F-49A7-95B3-8A73BC6CD698}"/>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5" name="页脚占位符 4">
            <a:extLst>
              <a:ext uri="{FF2B5EF4-FFF2-40B4-BE49-F238E27FC236}">
                <a16:creationId xmlns:a16="http://schemas.microsoft.com/office/drawing/2014/main" id="{99CEE3F6-2657-4344-B5BD-EB7F720A26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8E7BB-C5FF-49BC-946C-4867C8555DF2}"/>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287724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15F949-57C0-4DF7-A367-4B8F69BC0BD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3AC18C7-F7FB-4DD6-8650-4C9EAC3E5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CCFB0-C5B0-495B-B521-330B319275DE}"/>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5" name="页脚占位符 4">
            <a:extLst>
              <a:ext uri="{FF2B5EF4-FFF2-40B4-BE49-F238E27FC236}">
                <a16:creationId xmlns:a16="http://schemas.microsoft.com/office/drawing/2014/main" id="{42B5BBE6-1C97-4BDB-90DF-4118CB5EE6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03102E-9F3C-48D0-898C-729CFFEEBC90}"/>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328427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C3B076-9B73-420A-A5C9-8B9368C4377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460CCFA-603B-43FA-91BE-D5F9363B167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98408A-5340-49B1-9DCC-DEC6E9C1F69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278CD0A-60D0-4FAF-899D-B22E400370FE}"/>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6" name="页脚占位符 5">
            <a:extLst>
              <a:ext uri="{FF2B5EF4-FFF2-40B4-BE49-F238E27FC236}">
                <a16:creationId xmlns:a16="http://schemas.microsoft.com/office/drawing/2014/main" id="{549F0F54-47FC-4DD1-8AF3-7956999442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9F72319-B595-4126-A703-A8D935BF044E}"/>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37983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85FD1-A023-4898-9E87-F13737A0ECB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E45C41A-7EF3-4AF7-A3E0-253A03318C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05C4E4A-6F8A-4C54-A3EF-B1EA1D6649D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C771BBA-C680-4505-A8D1-1471C87719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A8D4DF7-5277-4684-9953-B233A678872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054FC5B-2226-4AA9-BACB-DB166CB08634}"/>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8" name="页脚占位符 7">
            <a:extLst>
              <a:ext uri="{FF2B5EF4-FFF2-40B4-BE49-F238E27FC236}">
                <a16:creationId xmlns:a16="http://schemas.microsoft.com/office/drawing/2014/main" id="{B40E93F7-8007-44A7-8D4B-86732EE915F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C363770-A536-40FA-853D-E70E96D9FA7F}"/>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417940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F4716F-55B6-418A-B6FE-70D021C32DD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F4E1A3-A8CA-4455-9B77-9206FF50C4EC}"/>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4" name="页脚占位符 3">
            <a:extLst>
              <a:ext uri="{FF2B5EF4-FFF2-40B4-BE49-F238E27FC236}">
                <a16:creationId xmlns:a16="http://schemas.microsoft.com/office/drawing/2014/main" id="{648877CC-AD81-4013-8FBF-CAFF5B2C6C0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1DA62F1-A189-469C-8F4B-1A180DCE9E13}"/>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384615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1259C11-D05E-4A67-92AE-540D43439DB5}"/>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3" name="页脚占位符 2">
            <a:extLst>
              <a:ext uri="{FF2B5EF4-FFF2-40B4-BE49-F238E27FC236}">
                <a16:creationId xmlns:a16="http://schemas.microsoft.com/office/drawing/2014/main" id="{387BB56B-600E-4440-9615-677669B1A09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4995C5C-D585-4AE0-81CF-7CEE6B650079}"/>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310758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0A902A-7BC5-43B6-BAAB-6808969745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6D9CC35-715F-4B4D-AEE1-C49C86E6A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C8E6B63-929A-4717-B1FF-BE8B26961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F963E2D-35EE-47B4-886D-306F1539DAEB}"/>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6" name="页脚占位符 5">
            <a:extLst>
              <a:ext uri="{FF2B5EF4-FFF2-40B4-BE49-F238E27FC236}">
                <a16:creationId xmlns:a16="http://schemas.microsoft.com/office/drawing/2014/main" id="{E6121805-0670-467D-B12D-E5ACA739E93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15076E-2943-4F6A-BFF5-876BA9F52849}"/>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279710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B95B2-1216-4705-9E42-38B10E693E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E35326D-5929-498A-A9A1-F009BF90F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BD73EB-B15D-4676-80EF-B308F9F77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65EA136-5499-440C-A58F-12035186E10C}"/>
              </a:ext>
            </a:extLst>
          </p:cNvPr>
          <p:cNvSpPr>
            <a:spLocks noGrp="1"/>
          </p:cNvSpPr>
          <p:nvPr>
            <p:ph type="dt" sz="half" idx="10"/>
          </p:nvPr>
        </p:nvSpPr>
        <p:spPr/>
        <p:txBody>
          <a:bodyPr/>
          <a:lstStyle/>
          <a:p>
            <a:fld id="{7F2FDC50-9035-40EC-8624-238AD0BCDABE}" type="datetimeFigureOut">
              <a:rPr lang="zh-CN" altLang="en-US" smtClean="0"/>
              <a:t>2022/2/1</a:t>
            </a:fld>
            <a:endParaRPr lang="zh-CN" altLang="en-US"/>
          </a:p>
        </p:txBody>
      </p:sp>
      <p:sp>
        <p:nvSpPr>
          <p:cNvPr id="6" name="页脚占位符 5">
            <a:extLst>
              <a:ext uri="{FF2B5EF4-FFF2-40B4-BE49-F238E27FC236}">
                <a16:creationId xmlns:a16="http://schemas.microsoft.com/office/drawing/2014/main" id="{9CCF8634-3883-4E9E-B7E8-7425D1A7BD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AB233C-4AAC-4927-97EB-3D6F31A1C462}"/>
              </a:ext>
            </a:extLst>
          </p:cNvPr>
          <p:cNvSpPr>
            <a:spLocks noGrp="1"/>
          </p:cNvSpPr>
          <p:nvPr>
            <p:ph type="sldNum" sz="quarter" idx="12"/>
          </p:nvPr>
        </p:nvSpPr>
        <p:spPr/>
        <p:txBody>
          <a:body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81479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0E2355-658C-41D1-9E90-1394363E6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795867-2755-447D-8E91-421B02DA4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D9CD48-368E-448E-A336-0A22C0548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FDC50-9035-40EC-8624-238AD0BCDABE}" type="datetimeFigureOut">
              <a:rPr lang="zh-CN" altLang="en-US" smtClean="0"/>
              <a:t>2022/2/1</a:t>
            </a:fld>
            <a:endParaRPr lang="zh-CN" altLang="en-US"/>
          </a:p>
        </p:txBody>
      </p:sp>
      <p:sp>
        <p:nvSpPr>
          <p:cNvPr id="5" name="页脚占位符 4">
            <a:extLst>
              <a:ext uri="{FF2B5EF4-FFF2-40B4-BE49-F238E27FC236}">
                <a16:creationId xmlns:a16="http://schemas.microsoft.com/office/drawing/2014/main" id="{DB20CB82-FAF8-400B-899F-E542082F2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9EF58B6-4B87-4A45-AA41-92CDBF02C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F209F-6740-41E3-8ADC-75B01A6244D9}" type="slidenum">
              <a:rPr lang="zh-CN" altLang="en-US" smtClean="0"/>
              <a:t>‹#›</a:t>
            </a:fld>
            <a:endParaRPr lang="zh-CN" altLang="en-US"/>
          </a:p>
        </p:txBody>
      </p:sp>
    </p:spTree>
    <p:extLst>
      <p:ext uri="{BB962C8B-B14F-4D97-AF65-F5344CB8AC3E}">
        <p14:creationId xmlns:p14="http://schemas.microsoft.com/office/powerpoint/2010/main" val="140589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01F46-BE3D-45B5-9B15-470EFFC0D83F}"/>
              </a:ext>
            </a:extLst>
          </p:cNvPr>
          <p:cNvSpPr>
            <a:spLocks noGrp="1"/>
          </p:cNvSpPr>
          <p:nvPr>
            <p:ph type="ctrTitle"/>
          </p:nvPr>
        </p:nvSpPr>
        <p:spPr/>
        <p:txBody>
          <a:bodyPr/>
          <a:lstStyle/>
          <a:p>
            <a:r>
              <a:rPr lang="en-US" altLang="zh-CN" dirty="0">
                <a:latin typeface="Times New Roman" panose="02020603050405020304" pitchFamily="18" charset="0"/>
                <a:cs typeface="Times New Roman" panose="02020603050405020304" pitchFamily="18" charset="0"/>
              </a:rPr>
              <a:t>Symmetry and</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Group Theory</a:t>
            </a:r>
            <a:endParaRPr lang="zh-CN" altLang="en-US"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55B5E7C1-C20C-40B2-800D-E0002E5DD3C4}"/>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426365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55B595-CF24-4A68-B440-74972B745572}"/>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Example 5, continued</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17221E4-180D-4A4B-86F6-170ED9DFBF24}"/>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With this new restriction, we can only use part of the elements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and we will denote this available part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We can show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a subgroup of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but it would be obvious if we interpret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from another perspective. </a:t>
                </a:r>
              </a:p>
              <a:p>
                <a:r>
                  <a:rPr lang="en-US" altLang="zh-CN" dirty="0">
                    <a:latin typeface="Times New Roman" panose="02020603050405020304" pitchFamily="18" charset="0"/>
                    <a:cs typeface="Times New Roman" panose="02020603050405020304" pitchFamily="18" charset="0"/>
                  </a:rPr>
                  <a:t>Suppose we have a square flashcard, with four corners labeled by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1, 2, 3, </m:t>
                    </m:r>
                    <m:r>
                      <a:rPr lang="en-US" altLang="zh-CN" b="0" i="1" smtClean="0">
                        <a:latin typeface="Cambria Math" panose="02040503050406030204" pitchFamily="18" charset="0"/>
                        <a:cs typeface="Times New Roman" panose="02020603050405020304" pitchFamily="18" charset="0"/>
                      </a:rPr>
                      <m:t>4</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respectively. Now we want to pin it to a bulletin by fixing the corners. The way we pin it corresponds exactly to our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617221E4-180D-4A4B-86F6-170ED9DFBF24}"/>
                  </a:ext>
                </a:extLst>
              </p:cNvPr>
              <p:cNvSpPr>
                <a:spLocks noGrp="1" noRot="1" noChangeAspect="1" noMove="1" noResize="1" noEditPoints="1" noAdjustHandles="1" noChangeArrowheads="1" noChangeShapeType="1" noTextEdit="1"/>
              </p:cNvSpPr>
              <p:nvPr>
                <p:ph idx="1"/>
              </p:nvPr>
            </p:nvSpPr>
            <p:spPr>
              <a:blipFill>
                <a:blip r:embed="rId2"/>
                <a:stretch>
                  <a:fillRect l="-1043" t="-2381" r="-104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91BF696-0279-4370-8017-82E97BF2D4A6}"/>
              </a:ext>
            </a:extLst>
          </p:cNvPr>
          <p:cNvPicPr>
            <a:picLocks noChangeAspect="1"/>
          </p:cNvPicPr>
          <p:nvPr/>
        </p:nvPicPr>
        <p:blipFill>
          <a:blip r:embed="rId3"/>
          <a:stretch>
            <a:fillRect/>
          </a:stretch>
        </p:blipFill>
        <p:spPr>
          <a:xfrm>
            <a:off x="5039761" y="4704084"/>
            <a:ext cx="1801306" cy="1725300"/>
          </a:xfrm>
          <a:prstGeom prst="rect">
            <a:avLst/>
          </a:prstGeom>
        </p:spPr>
      </p:pic>
    </p:spTree>
    <p:extLst>
      <p:ext uri="{BB962C8B-B14F-4D97-AF65-F5344CB8AC3E}">
        <p14:creationId xmlns:p14="http://schemas.microsoft.com/office/powerpoint/2010/main" val="36385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DAD49-6704-42D8-B4F5-BD347CAE2FC4}"/>
              </a:ext>
            </a:extLst>
          </p:cNvPr>
          <p:cNvSpPr>
            <a:spLocks noGrp="1"/>
          </p:cNvSpPr>
          <p:nvPr>
            <p:ph type="title"/>
          </p:nvPr>
        </p:nvSpPr>
        <p:spPr>
          <a:xfrm>
            <a:off x="838200" y="160854"/>
            <a:ext cx="10515600" cy="1325563"/>
          </a:xfrm>
        </p:spPr>
        <p:txBody>
          <a:bodyPr/>
          <a:lstStyle/>
          <a:p>
            <a:r>
              <a:rPr lang="en-US" altLang="zh-CN" dirty="0">
                <a:latin typeface="Times New Roman" panose="02020603050405020304" pitchFamily="18" charset="0"/>
                <a:cs typeface="Times New Roman" panose="02020603050405020304" pitchFamily="18" charset="0"/>
              </a:rPr>
              <a:t>Example 5, continued, again, (and possibly introduce the concept of group action)</a:t>
            </a:r>
            <a:endParaRPr lang="zh-CN" altLang="en-US" dirty="0">
              <a:latin typeface="Times New Roman" panose="02020603050405020304" pitchFamily="18" charset="0"/>
              <a:cs typeface="Times New Roman" panose="02020603050405020304" pitchFamily="18" charset="0"/>
            </a:endParaRPr>
          </a:p>
        </p:txBody>
      </p:sp>
      <p:pic>
        <p:nvPicPr>
          <p:cNvPr id="4" name="内容占位符 3">
            <a:extLst>
              <a:ext uri="{FF2B5EF4-FFF2-40B4-BE49-F238E27FC236}">
                <a16:creationId xmlns:a16="http://schemas.microsoft.com/office/drawing/2014/main" id="{ADC3BC6D-9DDE-44E1-8833-D46563390901}"/>
              </a:ext>
            </a:extLst>
          </p:cNvPr>
          <p:cNvPicPr>
            <a:picLocks noGrp="1" noChangeAspect="1"/>
          </p:cNvPicPr>
          <p:nvPr>
            <p:ph idx="1"/>
          </p:nvPr>
        </p:nvPicPr>
        <p:blipFill>
          <a:blip r:embed="rId2"/>
          <a:stretch>
            <a:fillRect/>
          </a:stretch>
        </p:blipFill>
        <p:spPr>
          <a:xfrm>
            <a:off x="8181624" y="1342364"/>
            <a:ext cx="1260943" cy="1207737"/>
          </a:xfrm>
          <a:prstGeom prst="rect">
            <a:avLst/>
          </a:prstGeom>
        </p:spPr>
      </p:pic>
      <mc:AlternateContent xmlns:mc="http://schemas.openxmlformats.org/markup-compatibility/2006">
        <mc:Choice xmlns:a14="http://schemas.microsoft.com/office/drawing/2010/main" Requires="a14">
          <p:sp>
            <p:nvSpPr>
              <p:cNvPr id="7" name="内容占位符 2">
                <a:extLst>
                  <a:ext uri="{FF2B5EF4-FFF2-40B4-BE49-F238E27FC236}">
                    <a16:creationId xmlns:a16="http://schemas.microsoft.com/office/drawing/2014/main" id="{CD6BED92-4D20-480B-9E8B-B271EA08068E}"/>
                  </a:ext>
                </a:extLst>
              </p:cNvPr>
              <p:cNvSpPr txBox="1">
                <a:spLocks/>
              </p:cNvSpPr>
              <p:nvPr/>
            </p:nvSpPr>
            <p:spPr>
              <a:xfrm>
                <a:off x="893086" y="1342364"/>
                <a:ext cx="10742387" cy="5730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For instance, we may rotate and then pin it.</a:t>
                </a:r>
              </a:p>
              <a:p>
                <a:pPr marL="0" indent="0">
                  <a:buNone/>
                </a:pP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Notice that if read the index clockwise from the left top, we are actually changing 1243 into 3124. This is equivalent to (1342)! </a:t>
                </a:r>
              </a:p>
              <a:p>
                <a:r>
                  <a:rPr lang="en-US" altLang="zh-CN" dirty="0">
                    <a:latin typeface="Times New Roman" panose="02020603050405020304" pitchFamily="18" charset="0"/>
                    <a:cs typeface="Times New Roman" panose="02020603050405020304" pitchFamily="18" charset="0"/>
                  </a:rPr>
                  <a:t>We may also flip it upside down</a:t>
                </a:r>
              </a:p>
              <a:p>
                <a:pPr marL="0" indent="0">
                  <a:buNone/>
                </a:pP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Now 1243 becomes 3421, which corresponds to (13)(24) </a:t>
                </a:r>
              </a:p>
              <a:p>
                <a:r>
                  <a:rPr lang="en-US" altLang="zh-CN" sz="2700" dirty="0">
                    <a:latin typeface="Times New Roman" panose="02020603050405020304" pitchFamily="18" charset="0"/>
                    <a:cs typeface="Times New Roman" panose="02020603050405020304" pitchFamily="18" charset="0"/>
                  </a:rPr>
                  <a:t>We can easily enumerate all possible changes. There will be 4 rotations (one of them will be the identity since we rotate 360° for nothing) and 4 mirror symmetry for us to flip (two diagonal, one horizontal and one vertical). Thus </a:t>
                </a:r>
                <a14:m>
                  <m:oMath xmlns:m="http://schemas.openxmlformats.org/officeDocument/2006/math">
                    <m:d>
                      <m:dPr>
                        <m:begChr m:val="|"/>
                        <m:endChr m:val="|"/>
                        <m:ctrlPr>
                          <a:rPr lang="en-US" altLang="zh-CN" sz="2700" b="0" i="1" smtClean="0">
                            <a:latin typeface="Cambria Math" panose="02040503050406030204" pitchFamily="18" charset="0"/>
                            <a:cs typeface="Times New Roman" panose="02020603050405020304" pitchFamily="18" charset="0"/>
                          </a:rPr>
                        </m:ctrlPr>
                      </m:dPr>
                      <m:e>
                        <m:sSub>
                          <m:sSubPr>
                            <m:ctrlPr>
                              <a:rPr lang="en-US" altLang="zh-CN" sz="2700" b="0" i="1" smtClean="0">
                                <a:latin typeface="Cambria Math" panose="02040503050406030204" pitchFamily="18" charset="0"/>
                                <a:cs typeface="Times New Roman" panose="02020603050405020304" pitchFamily="18" charset="0"/>
                              </a:rPr>
                            </m:ctrlPr>
                          </m:sSubPr>
                          <m:e>
                            <m:r>
                              <a:rPr lang="en-US" altLang="zh-CN" sz="2700" b="0" i="1" smtClean="0">
                                <a:latin typeface="Cambria Math" panose="02040503050406030204" pitchFamily="18" charset="0"/>
                                <a:cs typeface="Times New Roman" panose="02020603050405020304" pitchFamily="18" charset="0"/>
                              </a:rPr>
                              <m:t>𝐷</m:t>
                            </m:r>
                          </m:e>
                          <m:sub>
                            <m:r>
                              <a:rPr lang="en-US" altLang="zh-CN" sz="2700" b="0" i="1" smtClean="0">
                                <a:latin typeface="Cambria Math" panose="02040503050406030204" pitchFamily="18" charset="0"/>
                                <a:cs typeface="Times New Roman" panose="02020603050405020304" pitchFamily="18" charset="0"/>
                              </a:rPr>
                              <m:t>4</m:t>
                            </m:r>
                          </m:sub>
                        </m:sSub>
                      </m:e>
                    </m:d>
                    <m:r>
                      <a:rPr lang="en-US" altLang="zh-CN" sz="2700" b="0" i="1" smtClean="0">
                        <a:latin typeface="Cambria Math" panose="02040503050406030204" pitchFamily="18" charset="0"/>
                        <a:cs typeface="Times New Roman" panose="02020603050405020304" pitchFamily="18" charset="0"/>
                      </a:rPr>
                      <m:t>=8.</m:t>
                    </m:r>
                  </m:oMath>
                </a14:m>
                <a:endParaRPr lang="en-US" altLang="zh-CN" sz="2700" b="0" dirty="0">
                  <a:latin typeface="Times New Roman" panose="02020603050405020304" pitchFamily="18" charset="0"/>
                  <a:cs typeface="Times New Roman" panose="02020603050405020304" pitchFamily="18" charset="0"/>
                </a:endParaRPr>
              </a:p>
              <a:p>
                <a:r>
                  <a:rPr lang="en-US" altLang="zh-CN" sz="2700" dirty="0">
                    <a:latin typeface="Times New Roman" panose="02020603050405020304" pitchFamily="18" charset="0"/>
                    <a:cs typeface="Times New Roman" panose="02020603050405020304" pitchFamily="18" charset="0"/>
                  </a:rPr>
                  <a:t>Traditionally, we use </a:t>
                </a:r>
                <a14:m>
                  <m:oMath xmlns:m="http://schemas.openxmlformats.org/officeDocument/2006/math">
                    <m:r>
                      <a:rPr lang="en-US" altLang="zh-CN" sz="2700" b="0" i="1" smtClean="0">
                        <a:latin typeface="Cambria Math" panose="02040503050406030204" pitchFamily="18" charset="0"/>
                        <a:cs typeface="Times New Roman" panose="02020603050405020304" pitchFamily="18" charset="0"/>
                      </a:rPr>
                      <m:t>{</m:t>
                    </m:r>
                    <m:r>
                      <a:rPr lang="en-US" altLang="zh-CN" sz="2700" b="0" i="1" smtClean="0">
                        <a:latin typeface="Cambria Math" panose="02040503050406030204" pitchFamily="18" charset="0"/>
                        <a:cs typeface="Times New Roman" panose="02020603050405020304" pitchFamily="18" charset="0"/>
                      </a:rPr>
                      <m:t>𝑒</m:t>
                    </m:r>
                    <m:r>
                      <a:rPr lang="en-US" altLang="zh-CN" sz="2700" b="0" i="1" smtClean="0">
                        <a:latin typeface="Cambria Math" panose="02040503050406030204" pitchFamily="18" charset="0"/>
                        <a:cs typeface="Times New Roman" panose="02020603050405020304" pitchFamily="18" charset="0"/>
                      </a:rPr>
                      <m:t>,</m:t>
                    </m:r>
                    <m:r>
                      <a:rPr lang="en-US" altLang="zh-CN" sz="2700" b="0" i="1" smtClean="0">
                        <a:latin typeface="Cambria Math" panose="02040503050406030204" pitchFamily="18" charset="0"/>
                        <a:cs typeface="Times New Roman" panose="02020603050405020304" pitchFamily="18" charset="0"/>
                      </a:rPr>
                      <m:t>𝜎</m:t>
                    </m:r>
                    <m:r>
                      <a:rPr lang="en-US" altLang="zh-CN" sz="2700" b="0" i="1" smtClean="0">
                        <a:latin typeface="Cambria Math" panose="02040503050406030204" pitchFamily="18" charset="0"/>
                        <a:cs typeface="Times New Roman" panose="02020603050405020304" pitchFamily="18" charset="0"/>
                      </a:rPr>
                      <m:t>,</m:t>
                    </m:r>
                    <m:sSup>
                      <m:sSupPr>
                        <m:ctrlPr>
                          <a:rPr lang="en-US" altLang="zh-CN" sz="2700" b="0" i="1" smtClean="0">
                            <a:latin typeface="Cambria Math" panose="02040503050406030204" pitchFamily="18" charset="0"/>
                            <a:cs typeface="Times New Roman" panose="02020603050405020304" pitchFamily="18" charset="0"/>
                          </a:rPr>
                        </m:ctrlPr>
                      </m:sSupPr>
                      <m:e>
                        <m:r>
                          <a:rPr lang="en-US" altLang="zh-CN" sz="2700" b="0" i="1" smtClean="0">
                            <a:latin typeface="Cambria Math" panose="02040503050406030204" pitchFamily="18" charset="0"/>
                            <a:cs typeface="Times New Roman" panose="02020603050405020304" pitchFamily="18" charset="0"/>
                          </a:rPr>
                          <m:t>𝜎</m:t>
                        </m:r>
                      </m:e>
                      <m:sup>
                        <m:r>
                          <a:rPr lang="en-US" altLang="zh-CN" sz="2700" b="0" i="1" smtClean="0">
                            <a:latin typeface="Cambria Math" panose="02040503050406030204" pitchFamily="18" charset="0"/>
                            <a:cs typeface="Times New Roman" panose="02020603050405020304" pitchFamily="18" charset="0"/>
                          </a:rPr>
                          <m:t>2</m:t>
                        </m:r>
                      </m:sup>
                    </m:sSup>
                    <m:r>
                      <a:rPr lang="en-US" altLang="zh-CN" sz="2700" b="0" i="1" smtClean="0">
                        <a:latin typeface="Cambria Math" panose="02040503050406030204" pitchFamily="18" charset="0"/>
                        <a:cs typeface="Times New Roman" panose="02020603050405020304" pitchFamily="18" charset="0"/>
                      </a:rPr>
                      <m:t>,</m:t>
                    </m:r>
                    <m:sSup>
                      <m:sSupPr>
                        <m:ctrlPr>
                          <a:rPr lang="en-US" altLang="zh-CN" sz="2700" b="0" i="1" smtClean="0">
                            <a:latin typeface="Cambria Math" panose="02040503050406030204" pitchFamily="18" charset="0"/>
                            <a:cs typeface="Times New Roman" panose="02020603050405020304" pitchFamily="18" charset="0"/>
                          </a:rPr>
                        </m:ctrlPr>
                      </m:sSupPr>
                      <m:e>
                        <m:r>
                          <a:rPr lang="en-US" altLang="zh-CN" sz="2700" b="0" i="1" smtClean="0">
                            <a:latin typeface="Cambria Math" panose="02040503050406030204" pitchFamily="18" charset="0"/>
                            <a:cs typeface="Times New Roman" panose="02020603050405020304" pitchFamily="18" charset="0"/>
                          </a:rPr>
                          <m:t>𝜎</m:t>
                        </m:r>
                      </m:e>
                      <m:sup>
                        <m:r>
                          <a:rPr lang="en-US" altLang="zh-CN" sz="2700" b="0" i="1" smtClean="0">
                            <a:latin typeface="Cambria Math" panose="02040503050406030204" pitchFamily="18" charset="0"/>
                            <a:cs typeface="Times New Roman" panose="02020603050405020304" pitchFamily="18" charset="0"/>
                          </a:rPr>
                          <m:t>3</m:t>
                        </m:r>
                      </m:sup>
                    </m:sSup>
                    <m:r>
                      <a:rPr lang="en-US" altLang="zh-CN" sz="2700" b="0" i="1" smtClean="0">
                        <a:latin typeface="Cambria Math" panose="02040503050406030204" pitchFamily="18" charset="0"/>
                        <a:cs typeface="Times New Roman" panose="02020603050405020304" pitchFamily="18" charset="0"/>
                      </a:rPr>
                      <m:t>,</m:t>
                    </m:r>
                    <m:r>
                      <a:rPr lang="en-US" altLang="zh-CN" sz="2700" b="0" i="1" smtClean="0">
                        <a:latin typeface="Cambria Math" panose="02040503050406030204" pitchFamily="18" charset="0"/>
                        <a:cs typeface="Times New Roman" panose="02020603050405020304" pitchFamily="18" charset="0"/>
                      </a:rPr>
                      <m:t>𝜏</m:t>
                    </m:r>
                    <m:r>
                      <a:rPr lang="en-US" altLang="zh-CN" sz="2700" b="0" i="1" smtClean="0">
                        <a:latin typeface="Cambria Math" panose="02040503050406030204" pitchFamily="18" charset="0"/>
                        <a:cs typeface="Times New Roman" panose="02020603050405020304" pitchFamily="18" charset="0"/>
                      </a:rPr>
                      <m:t>,</m:t>
                    </m:r>
                    <m:r>
                      <a:rPr lang="en-US" altLang="zh-CN" sz="2700" b="0" i="1" smtClean="0">
                        <a:latin typeface="Cambria Math" panose="02040503050406030204" pitchFamily="18" charset="0"/>
                        <a:cs typeface="Times New Roman" panose="02020603050405020304" pitchFamily="18" charset="0"/>
                      </a:rPr>
                      <m:t>𝜏𝜎</m:t>
                    </m:r>
                    <m:r>
                      <a:rPr lang="en-US" altLang="zh-CN" sz="2700" b="0" i="1" smtClean="0">
                        <a:latin typeface="Cambria Math" panose="02040503050406030204" pitchFamily="18" charset="0"/>
                        <a:cs typeface="Times New Roman" panose="02020603050405020304" pitchFamily="18" charset="0"/>
                      </a:rPr>
                      <m:t>,</m:t>
                    </m:r>
                    <m:r>
                      <a:rPr lang="en-US" altLang="zh-CN" sz="2700" b="0" i="1" smtClean="0">
                        <a:latin typeface="Cambria Math" panose="02040503050406030204" pitchFamily="18" charset="0"/>
                        <a:cs typeface="Times New Roman" panose="02020603050405020304" pitchFamily="18" charset="0"/>
                      </a:rPr>
                      <m:t>𝜏</m:t>
                    </m:r>
                    <m:sSup>
                      <m:sSupPr>
                        <m:ctrlPr>
                          <a:rPr lang="en-US" altLang="zh-CN" sz="2700" b="0" i="1" smtClean="0">
                            <a:latin typeface="Cambria Math" panose="02040503050406030204" pitchFamily="18" charset="0"/>
                            <a:cs typeface="Times New Roman" panose="02020603050405020304" pitchFamily="18" charset="0"/>
                          </a:rPr>
                        </m:ctrlPr>
                      </m:sSupPr>
                      <m:e>
                        <m:r>
                          <a:rPr lang="en-US" altLang="zh-CN" sz="2700" b="0" i="1" smtClean="0">
                            <a:latin typeface="Cambria Math" panose="02040503050406030204" pitchFamily="18" charset="0"/>
                            <a:cs typeface="Times New Roman" panose="02020603050405020304" pitchFamily="18" charset="0"/>
                          </a:rPr>
                          <m:t>𝜎</m:t>
                        </m:r>
                      </m:e>
                      <m:sup>
                        <m:r>
                          <a:rPr lang="en-US" altLang="zh-CN" sz="2700" b="0" i="1" smtClean="0">
                            <a:latin typeface="Cambria Math" panose="02040503050406030204" pitchFamily="18" charset="0"/>
                            <a:cs typeface="Times New Roman" panose="02020603050405020304" pitchFamily="18" charset="0"/>
                          </a:rPr>
                          <m:t>2</m:t>
                        </m:r>
                      </m:sup>
                    </m:sSup>
                    <m:r>
                      <a:rPr lang="en-US" altLang="zh-CN" sz="2700" b="0" i="1" smtClean="0">
                        <a:latin typeface="Cambria Math" panose="02040503050406030204" pitchFamily="18" charset="0"/>
                        <a:cs typeface="Times New Roman" panose="02020603050405020304" pitchFamily="18" charset="0"/>
                      </a:rPr>
                      <m:t>,</m:t>
                    </m:r>
                    <m:r>
                      <a:rPr lang="en-US" altLang="zh-CN" sz="2700" b="0" i="1" smtClean="0">
                        <a:latin typeface="Cambria Math" panose="02040503050406030204" pitchFamily="18" charset="0"/>
                        <a:cs typeface="Times New Roman" panose="02020603050405020304" pitchFamily="18" charset="0"/>
                      </a:rPr>
                      <m:t>𝜏</m:t>
                    </m:r>
                    <m:sSup>
                      <m:sSupPr>
                        <m:ctrlPr>
                          <a:rPr lang="en-US" altLang="zh-CN" sz="2700" b="0" i="1" smtClean="0">
                            <a:latin typeface="Cambria Math" panose="02040503050406030204" pitchFamily="18" charset="0"/>
                            <a:cs typeface="Times New Roman" panose="02020603050405020304" pitchFamily="18" charset="0"/>
                          </a:rPr>
                        </m:ctrlPr>
                      </m:sSupPr>
                      <m:e>
                        <m:r>
                          <a:rPr lang="en-US" altLang="zh-CN" sz="2700" b="0" i="1" smtClean="0">
                            <a:latin typeface="Cambria Math" panose="02040503050406030204" pitchFamily="18" charset="0"/>
                            <a:cs typeface="Times New Roman" panose="02020603050405020304" pitchFamily="18" charset="0"/>
                          </a:rPr>
                          <m:t>𝜎</m:t>
                        </m:r>
                      </m:e>
                      <m:sup>
                        <m:r>
                          <a:rPr lang="en-US" altLang="zh-CN" sz="2700" b="0" i="1" smtClean="0">
                            <a:latin typeface="Cambria Math" panose="02040503050406030204" pitchFamily="18" charset="0"/>
                            <a:cs typeface="Times New Roman" panose="02020603050405020304" pitchFamily="18" charset="0"/>
                          </a:rPr>
                          <m:t>3</m:t>
                        </m:r>
                      </m:sup>
                    </m:sSup>
                    <m:r>
                      <a:rPr lang="en-US" altLang="zh-CN" sz="2700" b="0" i="1" smtClean="0">
                        <a:latin typeface="Cambria Math" panose="02040503050406030204" pitchFamily="18" charset="0"/>
                        <a:cs typeface="Times New Roman" panose="02020603050405020304" pitchFamily="18" charset="0"/>
                      </a:rPr>
                      <m:t>}</m:t>
                    </m:r>
                  </m:oMath>
                </a14:m>
                <a:r>
                  <a:rPr lang="en-US" altLang="zh-CN" sz="2700" dirty="0">
                    <a:latin typeface="Times New Roman" panose="02020603050405020304" pitchFamily="18" charset="0"/>
                    <a:cs typeface="Times New Roman" panose="02020603050405020304" pitchFamily="18" charset="0"/>
                  </a:rPr>
                  <a:t> to represent </a:t>
                </a:r>
                <a14:m>
                  <m:oMath xmlns:m="http://schemas.openxmlformats.org/officeDocument/2006/math">
                    <m:sSub>
                      <m:sSubPr>
                        <m:ctrlPr>
                          <a:rPr lang="en-US" altLang="zh-CN" sz="2700" b="0" i="1" smtClean="0">
                            <a:latin typeface="Cambria Math" panose="02040503050406030204" pitchFamily="18" charset="0"/>
                            <a:cs typeface="Times New Roman" panose="02020603050405020304" pitchFamily="18" charset="0"/>
                          </a:rPr>
                        </m:ctrlPr>
                      </m:sSubPr>
                      <m:e>
                        <m:r>
                          <a:rPr lang="en-US" altLang="zh-CN" sz="2700" b="0" i="1" smtClean="0">
                            <a:latin typeface="Cambria Math" panose="02040503050406030204" pitchFamily="18" charset="0"/>
                            <a:cs typeface="Times New Roman" panose="02020603050405020304" pitchFamily="18" charset="0"/>
                          </a:rPr>
                          <m:t>𝐷</m:t>
                        </m:r>
                      </m:e>
                      <m:sub>
                        <m:r>
                          <a:rPr lang="en-US" altLang="zh-CN" sz="2700" b="0" i="1" smtClean="0">
                            <a:latin typeface="Cambria Math" panose="02040503050406030204" pitchFamily="18" charset="0"/>
                            <a:cs typeface="Times New Roman" panose="02020603050405020304" pitchFamily="18" charset="0"/>
                          </a:rPr>
                          <m:t>4</m:t>
                        </m:r>
                      </m:sub>
                    </m:sSub>
                  </m:oMath>
                </a14:m>
                <a:r>
                  <a:rPr lang="en-US" altLang="zh-CN" sz="2700" dirty="0">
                    <a:latin typeface="Times New Roman" panose="02020603050405020304" pitchFamily="18" charset="0"/>
                    <a:cs typeface="Times New Roman" panose="02020603050405020304" pitchFamily="18" charset="0"/>
                  </a:rPr>
                  <a:t>.</a:t>
                </a:r>
              </a:p>
              <a:p>
                <a:endParaRPr lang="zh-CN" altLang="en-US" dirty="0">
                  <a:latin typeface="Times New Roman" panose="02020603050405020304" pitchFamily="18" charset="0"/>
                  <a:cs typeface="Times New Roman" panose="02020603050405020304" pitchFamily="18" charset="0"/>
                </a:endParaRPr>
              </a:p>
            </p:txBody>
          </p:sp>
        </mc:Choice>
        <mc:Fallback>
          <p:sp>
            <p:nvSpPr>
              <p:cNvPr id="7" name="内容占位符 2">
                <a:extLst>
                  <a:ext uri="{FF2B5EF4-FFF2-40B4-BE49-F238E27FC236}">
                    <a16:creationId xmlns:a16="http://schemas.microsoft.com/office/drawing/2014/main" id="{CD6BED92-4D20-480B-9E8B-B271EA08068E}"/>
                  </a:ext>
                </a:extLst>
              </p:cNvPr>
              <p:cNvSpPr txBox="1">
                <a:spLocks noRot="1" noChangeAspect="1" noMove="1" noResize="1" noEditPoints="1" noAdjustHandles="1" noChangeArrowheads="1" noChangeShapeType="1" noTextEdit="1"/>
              </p:cNvSpPr>
              <p:nvPr/>
            </p:nvSpPr>
            <p:spPr>
              <a:xfrm>
                <a:off x="893086" y="1342364"/>
                <a:ext cx="10742387" cy="5730950"/>
              </a:xfrm>
              <a:prstGeom prst="rect">
                <a:avLst/>
              </a:prstGeom>
              <a:blipFill>
                <a:blip r:embed="rId3"/>
                <a:stretch>
                  <a:fillRect l="-1022" t="-1809" r="-908"/>
                </a:stretch>
              </a:blipFill>
            </p:spPr>
            <p:txBody>
              <a:bodyPr/>
              <a:lstStyle/>
              <a:p>
                <a:r>
                  <a:rPr lang="zh-CN" altLang="en-US">
                    <a:noFill/>
                  </a:rPr>
                  <a:t> </a:t>
                </a:r>
              </a:p>
            </p:txBody>
          </p:sp>
        </mc:Fallback>
      </mc:AlternateContent>
      <p:pic>
        <p:nvPicPr>
          <p:cNvPr id="8" name="内容占位符 3">
            <a:extLst>
              <a:ext uri="{FF2B5EF4-FFF2-40B4-BE49-F238E27FC236}">
                <a16:creationId xmlns:a16="http://schemas.microsoft.com/office/drawing/2014/main" id="{7B5E1AFA-F9C9-490D-A2DD-C11C5B740E7A}"/>
              </a:ext>
            </a:extLst>
          </p:cNvPr>
          <p:cNvPicPr>
            <a:picLocks noChangeAspect="1"/>
          </p:cNvPicPr>
          <p:nvPr/>
        </p:nvPicPr>
        <p:blipFill>
          <a:blip r:embed="rId2"/>
          <a:stretch>
            <a:fillRect/>
          </a:stretch>
        </p:blipFill>
        <p:spPr>
          <a:xfrm rot="5400000">
            <a:off x="9590486" y="1304260"/>
            <a:ext cx="1272692" cy="1218991"/>
          </a:xfrm>
          <a:prstGeom prst="rect">
            <a:avLst/>
          </a:prstGeom>
        </p:spPr>
      </p:pic>
      <p:pic>
        <p:nvPicPr>
          <p:cNvPr id="9" name="图片 8">
            <a:extLst>
              <a:ext uri="{FF2B5EF4-FFF2-40B4-BE49-F238E27FC236}">
                <a16:creationId xmlns:a16="http://schemas.microsoft.com/office/drawing/2014/main" id="{47F732D6-5398-4056-99CC-F567816BFD27}"/>
              </a:ext>
            </a:extLst>
          </p:cNvPr>
          <p:cNvPicPr>
            <a:picLocks noChangeAspect="1"/>
          </p:cNvPicPr>
          <p:nvPr/>
        </p:nvPicPr>
        <p:blipFill>
          <a:blip r:embed="rId2"/>
          <a:stretch>
            <a:fillRect/>
          </a:stretch>
        </p:blipFill>
        <p:spPr>
          <a:xfrm>
            <a:off x="6264280" y="3337094"/>
            <a:ext cx="1055810" cy="1011260"/>
          </a:xfrm>
          <a:prstGeom prst="rect">
            <a:avLst/>
          </a:prstGeom>
        </p:spPr>
      </p:pic>
      <p:pic>
        <p:nvPicPr>
          <p:cNvPr id="10" name="图片 9">
            <a:extLst>
              <a:ext uri="{FF2B5EF4-FFF2-40B4-BE49-F238E27FC236}">
                <a16:creationId xmlns:a16="http://schemas.microsoft.com/office/drawing/2014/main" id="{16373A3F-AD80-4884-8CC8-60CD5D897B09}"/>
              </a:ext>
            </a:extLst>
          </p:cNvPr>
          <p:cNvPicPr>
            <a:picLocks noChangeAspect="1"/>
          </p:cNvPicPr>
          <p:nvPr/>
        </p:nvPicPr>
        <p:blipFill>
          <a:blip r:embed="rId2"/>
          <a:stretch>
            <a:fillRect/>
          </a:stretch>
        </p:blipFill>
        <p:spPr>
          <a:xfrm flipV="1">
            <a:off x="8028594" y="3337094"/>
            <a:ext cx="1090957" cy="1044923"/>
          </a:xfrm>
          <a:prstGeom prst="rect">
            <a:avLst/>
          </a:prstGeom>
        </p:spPr>
      </p:pic>
    </p:spTree>
    <p:extLst>
      <p:ext uri="{BB962C8B-B14F-4D97-AF65-F5344CB8AC3E}">
        <p14:creationId xmlns:p14="http://schemas.microsoft.com/office/powerpoint/2010/main" val="35799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0C114194-7A6A-4D0E-9CDC-A3D92AA20BE8}"/>
                  </a:ext>
                </a:extLst>
              </p:cNvPr>
              <p:cNvSpPr>
                <a:spLocks noGrp="1"/>
              </p:cNvSpPr>
              <p:nvPr>
                <p:ph type="title"/>
              </p:nvPr>
            </p:nvSpPr>
            <p:spPr/>
            <p:txBody>
              <a:bodyPr>
                <a:normAutofit/>
              </a:bodyPr>
              <a:lstStyle/>
              <a:p>
                <a:r>
                  <a:rPr lang="en-US" altLang="zh-CN" dirty="0">
                    <a:latin typeface="Times New Roman" panose="02020603050405020304" pitchFamily="18" charset="0"/>
                    <a:cs typeface="Times New Roman" panose="02020603050405020304" pitchFamily="18" charset="0"/>
                  </a:rPr>
                  <a:t>What is left behind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(an introduction to coset)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0C114194-7A6A-4D0E-9CDC-A3D92AA20BE8}"/>
                  </a:ext>
                </a:extLst>
              </p:cNvPr>
              <p:cNvSpPr>
                <a:spLocks noGrp="1" noRot="1" noChangeAspect="1" noMove="1" noResize="1" noEditPoints="1" noAdjustHandles="1" noChangeArrowheads="1" noChangeShapeType="1" noTextEdit="1"/>
              </p:cNvSpPr>
              <p:nvPr>
                <p:ph type="title"/>
              </p:nvPr>
            </p:nvSpPr>
            <p:spPr>
              <a:blipFill>
                <a:blip r:embed="rId2"/>
                <a:stretch>
                  <a:fillRect l="-2377" t="-12903" r="-1043" b="-216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0218668-2226-492E-8EE3-D8EA2CD1F0D3}"/>
                  </a:ext>
                </a:extLst>
              </p:cNvPr>
              <p:cNvSpPr>
                <a:spLocks noGrp="1"/>
              </p:cNvSpPr>
              <p:nvPr>
                <p:ph idx="1"/>
              </p:nvPr>
            </p:nvSpPr>
            <p:spPr>
              <a:xfrm>
                <a:off x="802238" y="1607910"/>
                <a:ext cx="10456010" cy="5083175"/>
              </a:xfrm>
            </p:spPr>
            <p:txBody>
              <a:bodyPr>
                <a:normAutofit/>
              </a:bodyPr>
              <a:lstStyle/>
              <a:p>
                <a:r>
                  <a:rPr lang="en-US" altLang="zh-CN" dirty="0">
                    <a:latin typeface="Times New Roman" panose="02020603050405020304" pitchFamily="18" charset="0"/>
                    <a:cs typeface="Times New Roman" panose="02020603050405020304" pitchFamily="18" charset="0"/>
                  </a:rPr>
                  <a:t>Now we know that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a subgroup of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and since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e>
                    </m:d>
                    <m:r>
                      <a:rPr lang="en-US" altLang="zh-CN" b="0" i="1" smtClean="0">
                        <a:latin typeface="Cambria Math" panose="02040503050406030204" pitchFamily="18" charset="0"/>
                        <a:cs typeface="Times New Roman" panose="02020603050405020304" pitchFamily="18" charset="0"/>
                      </a:rPr>
                      <m:t>=8=</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24</m:t>
                        </m:r>
                      </m:num>
                      <m:den>
                        <m:r>
                          <a:rPr lang="en-US" altLang="zh-CN" b="0" i="1" smtClean="0">
                            <a:latin typeface="Cambria Math" panose="02040503050406030204" pitchFamily="18" charset="0"/>
                            <a:cs typeface="Times New Roman" panose="02020603050405020304" pitchFamily="18" charset="0"/>
                          </a:rPr>
                          <m:t>3</m:t>
                        </m:r>
                      </m:den>
                    </m:f>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e>
                    </m:d>
                  </m:oMath>
                </a14:m>
                <a:r>
                  <a:rPr lang="en-US" altLang="zh-CN" b="0" dirty="0">
                    <a:latin typeface="Times New Roman" panose="02020603050405020304" pitchFamily="18" charset="0"/>
                    <a:cs typeface="Times New Roman" panose="02020603050405020304" pitchFamily="18" charset="0"/>
                  </a:rPr>
                  <a:t>, we know take one third out of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b="0" dirty="0">
                    <a:latin typeface="Times New Roman" panose="02020603050405020304" pitchFamily="18" charset="0"/>
                    <a:cs typeface="Times New Roman" panose="02020603050405020304" pitchFamily="18" charset="0"/>
                  </a:rPr>
                  <a:t>, what is left behind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b="0" dirty="0">
                    <a:latin typeface="Times New Roman" panose="02020603050405020304" pitchFamily="18" charset="0"/>
                    <a:cs typeface="Times New Roman" panose="02020603050405020304" pitchFamily="18" charset="0"/>
                  </a:rPr>
                  <a:t>, can we say something about it?</a:t>
                </a:r>
              </a:p>
              <a:p>
                <a:r>
                  <a:rPr lang="en-US" altLang="zh-CN" dirty="0">
                    <a:latin typeface="Times New Roman" panose="02020603050405020304" pitchFamily="18" charset="0"/>
                    <a:cs typeface="Times New Roman" panose="02020603050405020304" pitchFamily="18" charset="0"/>
                  </a:rPr>
                  <a:t>Yes, what is left in the original group will be “grouped” into </a:t>
                </a:r>
                <a:r>
                  <a:rPr lang="en-US" altLang="zh-CN" b="1" dirty="0">
                    <a:latin typeface="Times New Roman" panose="02020603050405020304" pitchFamily="18" charset="0"/>
                    <a:cs typeface="Times New Roman" panose="02020603050405020304" pitchFamily="18" charset="0"/>
                  </a:rPr>
                  <a:t>cosets</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In order to see that, let’s write out explicitly in permutation representations.</a:t>
                </a:r>
                <a:endParaRPr lang="en-US" altLang="zh-CN" b="0" i="1" dirty="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1342</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14</m:t>
                              </m:r>
                            </m:e>
                          </m:d>
                          <m:r>
                            <a:rPr lang="en-US" altLang="zh-CN" b="0" i="1" smtClean="0">
                              <a:latin typeface="Cambria Math" panose="02040503050406030204" pitchFamily="18" charset="0"/>
                              <a:cs typeface="Times New Roman" panose="02020603050405020304" pitchFamily="18" charset="0"/>
                            </a:rPr>
                            <m:t>(23),</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1243</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34</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24</m:t>
                              </m:r>
                            </m:e>
                          </m:d>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23</m:t>
                              </m:r>
                            </m:e>
                          </m:d>
                          <m:r>
                            <a:rPr lang="en-US" altLang="zh-CN" b="0" i="1" smtClean="0">
                              <a:latin typeface="Cambria Math" panose="02040503050406030204" pitchFamily="18" charset="0"/>
                              <a:cs typeface="Times New Roman" panose="02020603050405020304" pitchFamily="18" charset="0"/>
                            </a:rPr>
                            <m:t>,(14)</m:t>
                          </m:r>
                        </m:e>
                      </m:d>
                    </m:oMath>
                  </m:oMathPara>
                </a14:m>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corresponding respectively to identity, clockwise rotation by 90°/ 180°/ 270°, horizontal/ vertical/ two diagonal flips (or reflections, if you prefer this term)</a:t>
                </a:r>
              </a:p>
              <a:p>
                <a:pPr marL="0" indent="0">
                  <a:buNone/>
                </a:pP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90218668-2226-492E-8EE3-D8EA2CD1F0D3}"/>
                  </a:ext>
                </a:extLst>
              </p:cNvPr>
              <p:cNvSpPr>
                <a:spLocks noGrp="1" noRot="1" noChangeAspect="1" noMove="1" noResize="1" noEditPoints="1" noAdjustHandles="1" noChangeArrowheads="1" noChangeShapeType="1" noTextEdit="1"/>
              </p:cNvSpPr>
              <p:nvPr>
                <p:ph idx="1"/>
              </p:nvPr>
            </p:nvSpPr>
            <p:spPr>
              <a:xfrm>
                <a:off x="802238" y="1607910"/>
                <a:ext cx="10456010" cy="5083175"/>
              </a:xfrm>
              <a:blipFill>
                <a:blip r:embed="rId3"/>
                <a:stretch>
                  <a:fillRect l="-1224" t="-600" r="-583"/>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255D4F05-49E5-49DF-8AD5-352A0539C404}"/>
              </a:ext>
            </a:extLst>
          </p:cNvPr>
          <p:cNvPicPr>
            <a:picLocks noChangeAspect="1"/>
          </p:cNvPicPr>
          <p:nvPr/>
        </p:nvPicPr>
        <p:blipFill>
          <a:blip r:embed="rId4"/>
          <a:stretch>
            <a:fillRect/>
          </a:stretch>
        </p:blipFill>
        <p:spPr>
          <a:xfrm>
            <a:off x="10682633" y="2883848"/>
            <a:ext cx="1414258" cy="1354583"/>
          </a:xfrm>
          <a:prstGeom prst="rect">
            <a:avLst/>
          </a:prstGeom>
        </p:spPr>
      </p:pic>
    </p:spTree>
    <p:extLst>
      <p:ext uri="{BB962C8B-B14F-4D97-AF65-F5344CB8AC3E}">
        <p14:creationId xmlns:p14="http://schemas.microsoft.com/office/powerpoint/2010/main" val="26806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1E39F-2A74-46DE-9EEC-CEA0AB83364F}"/>
              </a:ext>
            </a:extLst>
          </p:cNvPr>
          <p:cNvSpPr>
            <a:spLocks noGrp="1"/>
          </p:cNvSpPr>
          <p:nvPr>
            <p:ph type="title"/>
          </p:nvPr>
        </p:nvSpPr>
        <p:spPr>
          <a:xfrm>
            <a:off x="838200" y="118382"/>
            <a:ext cx="10515600" cy="1325563"/>
          </a:xfrm>
        </p:spPr>
        <p:txBody>
          <a:bodyPr/>
          <a:lstStyle/>
          <a:p>
            <a:r>
              <a:rPr lang="en-US" altLang="zh-CN" dirty="0">
                <a:latin typeface="Times New Roman" panose="02020603050405020304" pitchFamily="18" charset="0"/>
                <a:cs typeface="Times New Roman" panose="02020603050405020304" pitchFamily="18" charset="0"/>
              </a:rPr>
              <a:t>Coset</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16124F8-76CE-4E96-8893-80C461D92AE1}"/>
                  </a:ext>
                </a:extLst>
              </p:cNvPr>
              <p:cNvSpPr>
                <a:spLocks noGrp="1"/>
              </p:cNvSpPr>
              <p:nvPr>
                <p:ph idx="1"/>
              </p:nvPr>
            </p:nvSpPr>
            <p:spPr>
              <a:xfrm>
                <a:off x="838200" y="1064381"/>
                <a:ext cx="10515600" cy="5970209"/>
              </a:xfrm>
            </p:spPr>
            <p:txBody>
              <a:bodyPr>
                <a:normAutofit/>
              </a:bodyPr>
              <a:lstStyle/>
              <a:p>
                <a:r>
                  <a:rPr lang="en-US" altLang="zh-CN" dirty="0">
                    <a:latin typeface="Times New Roman" panose="02020603050405020304" pitchFamily="18" charset="0"/>
                    <a:cs typeface="Times New Roman" panose="02020603050405020304" pitchFamily="18" charset="0"/>
                  </a:rPr>
                  <a:t>Now if we choose an element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that is not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say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(12)</m:t>
                    </m:r>
                  </m:oMath>
                </a14:m>
                <a:r>
                  <a:rPr lang="en-US" altLang="zh-CN" dirty="0">
                    <a:latin typeface="Times New Roman" panose="02020603050405020304" pitchFamily="18" charset="0"/>
                    <a:cs typeface="Times New Roman" panose="02020603050405020304" pitchFamily="18" charset="0"/>
                  </a:rPr>
                  <a:t>, and compose it with each element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we will have</a:t>
                </a:r>
              </a:p>
              <a:p>
                <a:pPr marL="0" indent="0">
                  <a:buNone/>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134</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1423</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243</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34</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1324</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123</m:t>
                          </m:r>
                        </m:e>
                      </m:d>
                      <m:r>
                        <a:rPr lang="en-US" altLang="zh-CN" b="0" i="1" smtClean="0">
                          <a:latin typeface="Cambria Math" panose="02040503050406030204" pitchFamily="18" charset="0"/>
                          <a:cs typeface="Times New Roman" panose="02020603050405020304" pitchFamily="18" charset="0"/>
                        </a:rPr>
                        <m:t>,(142)}</m:t>
                      </m:r>
                    </m:oMath>
                  </m:oMathPara>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Amazingly, we see that elements in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are totally different from those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so we successfully “group” out 8 other elements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If we do this again by choosing an element not in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and</a:t>
                </a:r>
                <a14:m>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 </m:t>
                    </m:r>
                    <m:d>
                      <m:dPr>
                        <m:ctrlPr>
                          <a:rPr lang="en-US" altLang="zh-CN" b="0" i="1" dirty="0" smtClean="0">
                            <a:latin typeface="Cambria Math" panose="02040503050406030204" pitchFamily="18" charset="0"/>
                            <a:cs typeface="Times New Roman" panose="02020603050405020304" pitchFamily="18" charset="0"/>
                          </a:rPr>
                        </m:ctrlPr>
                      </m:dPr>
                      <m:e>
                        <m:r>
                          <a:rPr lang="en-US" altLang="zh-CN" b="0" i="1" dirty="0" smtClean="0">
                            <a:latin typeface="Cambria Math" panose="02040503050406030204" pitchFamily="18" charset="0"/>
                            <a:cs typeface="Times New Roman" panose="02020603050405020304" pitchFamily="18" charset="0"/>
                          </a:rPr>
                          <m:t>12</m:t>
                        </m:r>
                      </m:e>
                    </m:d>
                    <m:sSub>
                      <m:sSubPr>
                        <m:ctrlPr>
                          <a:rPr lang="en-US" altLang="zh-CN" b="0" i="1" dirty="0" smtClean="0">
                            <a:latin typeface="Cambria Math" panose="02040503050406030204" pitchFamily="18" charset="0"/>
                            <a:cs typeface="Times New Roman" panose="02020603050405020304" pitchFamily="18" charset="0"/>
                          </a:rPr>
                        </m:ctrlPr>
                      </m:sSubPr>
                      <m:e>
                        <m:r>
                          <a:rPr lang="en-US" altLang="zh-CN" b="0" i="1" dirty="0" smtClean="0">
                            <a:latin typeface="Cambria Math" panose="02040503050406030204" pitchFamily="18" charset="0"/>
                            <a:cs typeface="Times New Roman" panose="02020603050405020304" pitchFamily="18" charset="0"/>
                          </a:rPr>
                          <m:t>𝐷</m:t>
                        </m:r>
                      </m:e>
                      <m:sub>
                        <m:r>
                          <a:rPr lang="en-US" altLang="zh-CN" b="0" i="1" dirty="0"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say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oMath>
                </a14:m>
                <a:r>
                  <a:rPr lang="en-US" altLang="zh-CN" dirty="0">
                    <a:latin typeface="Times New Roman" panose="02020603050405020304" pitchFamily="18" charset="0"/>
                    <a:cs typeface="Times New Roman" panose="02020603050405020304" pitchFamily="18" charset="0"/>
                  </a:rPr>
                  <a:t>, after some calculation we can see that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gets the last 8 elements.</a:t>
                </a:r>
              </a:p>
              <a:p>
                <a:r>
                  <a:rPr lang="en-US" altLang="zh-CN" dirty="0">
                    <a:latin typeface="Times New Roman" panose="02020603050405020304" pitchFamily="18" charset="0"/>
                    <a:cs typeface="Times New Roman" panose="02020603050405020304" pitchFamily="18" charset="0"/>
                  </a:rPr>
                  <a:t>Thus, we have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D16124F8-76CE-4E96-8893-80C461D92AE1}"/>
                  </a:ext>
                </a:extLst>
              </p:cNvPr>
              <p:cNvSpPr>
                <a:spLocks noGrp="1" noRot="1" noChangeAspect="1" noMove="1" noResize="1" noEditPoints="1" noAdjustHandles="1" noChangeArrowheads="1" noChangeShapeType="1" noTextEdit="1"/>
              </p:cNvSpPr>
              <p:nvPr>
                <p:ph idx="1"/>
              </p:nvPr>
            </p:nvSpPr>
            <p:spPr>
              <a:xfrm>
                <a:off x="838200" y="1064381"/>
                <a:ext cx="10515600" cy="5970209"/>
              </a:xfrm>
              <a:blipFill>
                <a:blip r:embed="rId2"/>
                <a:stretch>
                  <a:fillRect l="-1043" t="-1839" r="-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220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E4DDE8-0C5C-4820-96D6-0AC267807A5A}"/>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Coset, continued (and introduce normal subgroup and simple group)</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B2064B-B673-4B8F-A4E0-C1D1B6C423B1}"/>
                  </a:ext>
                </a:extLst>
              </p:cNvPr>
              <p:cNvSpPr>
                <a:spLocks noGrp="1"/>
              </p:cNvSpPr>
              <p:nvPr>
                <p:ph idx="1"/>
              </p:nvPr>
            </p:nvSpPr>
            <p:spPr/>
            <p:txBody>
              <a:bodyPr>
                <a:normAutofit fontScale="92500"/>
              </a:bodyPr>
              <a:lstStyle/>
              <a:p>
                <a:r>
                  <a:rPr lang="en-US" altLang="zh-CN" dirty="0">
                    <a:latin typeface="Times New Roman" panose="02020603050405020304" pitchFamily="18" charset="0"/>
                    <a:cs typeface="Times New Roman" panose="02020603050405020304" pitchFamily="18" charset="0"/>
                  </a:rPr>
                  <a:t>This procedure generalizes to the idea of cosets. For a subgroup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of a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we can use an element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to general a set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𝑔𝐻</m:t>
                    </m:r>
                  </m:oMath>
                </a14:m>
                <a:r>
                  <a:rPr lang="en-US" altLang="zh-CN" dirty="0">
                    <a:latin typeface="Times New Roman" panose="02020603050405020304" pitchFamily="18" charset="0"/>
                    <a:cs typeface="Times New Roman" panose="02020603050405020304" pitchFamily="18" charset="0"/>
                  </a:rPr>
                  <a:t> that doesn’t intersect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at all. We call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𝑔𝐻</m:t>
                    </m:r>
                  </m:oMath>
                </a14:m>
                <a:r>
                  <a:rPr lang="en-US" altLang="zh-CN" dirty="0">
                    <a:latin typeface="Times New Roman" panose="02020603050405020304" pitchFamily="18" charset="0"/>
                    <a:cs typeface="Times New Roman" panose="02020603050405020304" pitchFamily="18" charset="0"/>
                  </a:rPr>
                  <a:t> a </a:t>
                </a:r>
                <a:r>
                  <a:rPr lang="en-US" altLang="zh-CN" b="1" dirty="0">
                    <a:latin typeface="Times New Roman" panose="02020603050405020304" pitchFamily="18" charset="0"/>
                    <a:cs typeface="Times New Roman" panose="02020603050405020304" pitchFamily="18" charset="0"/>
                  </a:rPr>
                  <a:t>left-coset</a:t>
                </a:r>
                <a:r>
                  <a:rPr lang="en-US" altLang="zh-CN" dirty="0">
                    <a:latin typeface="Times New Roman" panose="02020603050405020304" pitchFamily="18" charset="0"/>
                    <a:cs typeface="Times New Roman" panose="02020603050405020304" pitchFamily="18" charset="0"/>
                  </a:rPr>
                  <a:t> (it is some elements “grouped” together, but not a group. You don’t even have an identity in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𝑔𝐻</m:t>
                    </m:r>
                  </m:oMath>
                </a14:m>
                <a:r>
                  <a:rPr lang="en-US" altLang="zh-CN" dirty="0">
                    <a:latin typeface="Times New Roman" panose="02020603050405020304" pitchFamily="18" charset="0"/>
                    <a:cs typeface="Times New Roman" panose="02020603050405020304" pitchFamily="18" charset="0"/>
                  </a:rPr>
                  <a:t>). </a:t>
                </a:r>
              </a:p>
              <a:p>
                <a:r>
                  <a:rPr lang="en-US" altLang="zh-CN" dirty="0">
                    <a:latin typeface="Times New Roman" panose="02020603050405020304" pitchFamily="18" charset="0"/>
                    <a:cs typeface="Times New Roman" panose="02020603050405020304" pitchFamily="18" charset="0"/>
                  </a:rPr>
                  <a:t>From this, we can see immediately that for any finite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the order of its subgroup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must be a factor of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𝐺</m:t>
                        </m:r>
                      </m:e>
                    </m:d>
                  </m:oMath>
                </a14:m>
                <a:r>
                  <a:rPr lang="en-US" altLang="zh-CN" dirty="0">
                    <a:latin typeface="Times New Roman" panose="02020603050405020304" pitchFamily="18" charset="0"/>
                    <a:cs typeface="Times New Roman" panose="02020603050405020304" pitchFamily="18" charset="0"/>
                  </a:rPr>
                  <a:t> (known as </a:t>
                </a:r>
                <a:r>
                  <a:rPr lang="en-US" altLang="zh-CN" b="1" dirty="0">
                    <a:latin typeface="Times New Roman" panose="02020603050405020304" pitchFamily="18" charset="0"/>
                    <a:cs typeface="Times New Roman" panose="02020603050405020304" pitchFamily="18" charset="0"/>
                  </a:rPr>
                  <a:t>Lagrange’s theorem</a:t>
                </a:r>
                <a:r>
                  <a:rPr lang="en-US" altLang="zh-CN" dirty="0">
                    <a:latin typeface="Times New Roman" panose="02020603050405020304" pitchFamily="18" charset="0"/>
                    <a:cs typeface="Times New Roman" panose="02020603050405020304" pitchFamily="18" charset="0"/>
                  </a:rPr>
                  <a:t>), and the number of cosets is given by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𝐺</m:t>
                        </m:r>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𝐻</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also termed as </a:t>
                </a:r>
                <a:r>
                  <a:rPr lang="en-US" altLang="zh-CN" b="1" dirty="0">
                    <a:latin typeface="Times New Roman" panose="02020603050405020304" pitchFamily="18" charset="0"/>
                    <a:cs typeface="Times New Roman" panose="02020603050405020304" pitchFamily="18" charset="0"/>
                  </a:rPr>
                  <a:t>index</a:t>
                </a:r>
                <a:r>
                  <a:rPr lang="en-US" altLang="zh-CN" dirty="0">
                    <a:latin typeface="Times New Roman" panose="02020603050405020304" pitchFamily="18" charset="0"/>
                    <a:cs typeface="Times New Roman" panose="02020603050405020304" pitchFamily="18" charset="0"/>
                  </a:rPr>
                  <a:t>, denoted by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𝐻</m:t>
                        </m:r>
                      </m:e>
                    </m:d>
                    <m:r>
                      <a:rPr lang="en-US" altLang="zh-CN" b="0" i="1" smtClean="0">
                        <a:latin typeface="Cambria Math" panose="02040503050406030204" pitchFamily="18" charset="0"/>
                        <a:cs typeface="Times New Roman" panose="02020603050405020304" pitchFamily="18" charset="0"/>
                      </a:rPr>
                      <m:t>=</m:t>
                    </m:r>
                  </m:oMath>
                </a14:m>
                <a:r>
                  <a:rPr lang="en-US" altLang="zh-CN" b="0" dirty="0">
                    <a:cs typeface="Times New Roman" panose="02020603050405020304" pitchFamily="18" charset="0"/>
                  </a:rPr>
                  <a:t>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𝐺</m:t>
                        </m:r>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𝐻</m:t>
                    </m:r>
                    <m:r>
                      <a:rPr lang="en-US" altLang="zh-CN" b="0" i="1" smtClean="0">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Usually,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𝑔𝐻</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𝐻𝑔</m:t>
                    </m:r>
                  </m:oMath>
                </a14:m>
                <a:r>
                  <a:rPr lang="en-US" altLang="zh-CN" dirty="0">
                    <a:latin typeface="Times New Roman" panose="02020603050405020304" pitchFamily="18" charset="0"/>
                    <a:cs typeface="Times New Roman" panose="02020603050405020304" pitchFamily="18" charset="0"/>
                  </a:rPr>
                  <a:t>, but if that happens,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will be called a </a:t>
                </a:r>
                <a:r>
                  <a:rPr lang="en-US" altLang="zh-CN" b="1" dirty="0">
                    <a:latin typeface="Times New Roman" panose="02020603050405020304" pitchFamily="18" charset="0"/>
                    <a:cs typeface="Times New Roman" panose="02020603050405020304" pitchFamily="18" charset="0"/>
                  </a:rPr>
                  <a:t>normal subgroup</a:t>
                </a:r>
                <a:r>
                  <a:rPr lang="en-US" altLang="zh-CN" dirty="0">
                    <a:latin typeface="Times New Roman" panose="02020603050405020304" pitchFamily="18" charset="0"/>
                    <a:cs typeface="Times New Roman" panose="02020603050405020304" pitchFamily="18" charset="0"/>
                  </a:rPr>
                  <a:t>. If a group doesn’t have any normal subgroups other than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𝑒</m:t>
                        </m:r>
                      </m:e>
                    </m:d>
                  </m:oMath>
                </a14:m>
                <a:r>
                  <a:rPr lang="en-US" altLang="zh-CN" dirty="0">
                    <a:latin typeface="Times New Roman" panose="02020603050405020304" pitchFamily="18" charset="0"/>
                    <a:cs typeface="Times New Roman" panose="02020603050405020304" pitchFamily="18" charset="0"/>
                  </a:rPr>
                  <a:t> and itself, it will be called a </a:t>
                </a:r>
                <a:r>
                  <a:rPr lang="en-US" altLang="zh-CN" b="1" dirty="0">
                    <a:latin typeface="Times New Roman" panose="02020603050405020304" pitchFamily="18" charset="0"/>
                    <a:cs typeface="Times New Roman" panose="02020603050405020304" pitchFamily="18" charset="0"/>
                  </a:rPr>
                  <a:t>simple group</a:t>
                </a:r>
                <a:r>
                  <a:rPr lang="en-US" altLang="zh-CN" dirty="0">
                    <a:latin typeface="Times New Roman" panose="02020603050405020304" pitchFamily="18" charset="0"/>
                    <a:cs typeface="Times New Roman" panose="02020603050405020304" pitchFamily="18" charset="0"/>
                  </a:rPr>
                  <a:t>.</a:t>
                </a:r>
              </a:p>
              <a:p>
                <a:endParaRPr lang="zh-CN" altLang="en-US" dirty="0"/>
              </a:p>
            </p:txBody>
          </p:sp>
        </mc:Choice>
        <mc:Fallback xmlns="">
          <p:sp>
            <p:nvSpPr>
              <p:cNvPr id="3" name="内容占位符 2">
                <a:extLst>
                  <a:ext uri="{FF2B5EF4-FFF2-40B4-BE49-F238E27FC236}">
                    <a16:creationId xmlns:a16="http://schemas.microsoft.com/office/drawing/2014/main" id="{58B2064B-B673-4B8F-A4E0-C1D1B6C423B1}"/>
                  </a:ext>
                </a:extLst>
              </p:cNvPr>
              <p:cNvSpPr>
                <a:spLocks noGrp="1" noRot="1" noChangeAspect="1" noMove="1" noResize="1" noEditPoints="1" noAdjustHandles="1" noChangeArrowheads="1" noChangeShapeType="1" noTextEdit="1"/>
              </p:cNvSpPr>
              <p:nvPr>
                <p:ph idx="1"/>
              </p:nvPr>
            </p:nvSpPr>
            <p:spPr>
              <a:blipFill>
                <a:blip r:embed="rId2"/>
                <a:stretch>
                  <a:fillRect l="-928" t="-2101" r="-1623" b="-16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2794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1DDC2239-1A4D-4E17-B782-9C72C79A7F5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Can we say something more about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(introduce conjugacy class)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2" name="标题 1">
                <a:extLst>
                  <a:ext uri="{FF2B5EF4-FFF2-40B4-BE49-F238E27FC236}">
                    <a16:creationId xmlns:a16="http://schemas.microsoft.com/office/drawing/2014/main" id="{1DDC2239-1A4D-4E17-B782-9C72C79A7F56}"/>
                  </a:ext>
                </a:extLst>
              </p:cNvPr>
              <p:cNvSpPr>
                <a:spLocks noGrp="1" noRot="1" noChangeAspect="1" noMove="1" noResize="1" noEditPoints="1" noAdjustHandles="1" noChangeArrowheads="1" noChangeShapeType="1" noTextEdit="1"/>
              </p:cNvSpPr>
              <p:nvPr>
                <p:ph type="title"/>
              </p:nvPr>
            </p:nvSpPr>
            <p:spPr>
              <a:blipFill>
                <a:blip r:embed="rId2"/>
                <a:stretch>
                  <a:fillRect l="-2377" t="-12903" b="-216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2473194-5F82-4464-A3DD-3347C9B81015}"/>
                  </a:ext>
                </a:extLst>
              </p:cNvPr>
              <p:cNvSpPr>
                <a:spLocks noGrp="1"/>
              </p:cNvSpPr>
              <p:nvPr>
                <p:ph idx="1"/>
              </p:nvPr>
            </p:nvSpPr>
            <p:spPr>
              <a:xfrm>
                <a:off x="801309" y="1690688"/>
                <a:ext cx="10589381" cy="4976737"/>
              </a:xfrm>
            </p:spPr>
            <p:txBody>
              <a:bodyPr>
                <a:normAutofit fontScale="92500"/>
              </a:bodyPr>
              <a:lstStyle/>
              <a:p>
                <a:r>
                  <a:rPr lang="en-US" altLang="zh-CN" dirty="0">
                    <a:latin typeface="Times New Roman" panose="02020603050405020304" pitchFamily="18" charset="0"/>
                    <a:cs typeface="Times New Roman" panose="02020603050405020304" pitchFamily="18" charset="0"/>
                  </a:rPr>
                  <a:t>We go back to Greek letters to represent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as</a:t>
                </a:r>
                <a:r>
                  <a:rPr lang="en-US" altLang="zh-CN" dirty="0">
                    <a:cs typeface="Times New Roman" panose="02020603050405020304" pitchFamily="18" charset="0"/>
                  </a:rPr>
                  <a:t> </a:t>
                </a:r>
                <a14:m>
                  <m:oMath xmlns:m="http://schemas.openxmlformats.org/officeDocument/2006/math">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𝑒</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𝜎</m:t>
                    </m:r>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𝜎</m:t>
                        </m:r>
                      </m:e>
                      <m:sup>
                        <m:r>
                          <a:rPr lang="en-US" altLang="zh-CN" i="1">
                            <a:latin typeface="Cambria Math" panose="02040503050406030204" pitchFamily="18" charset="0"/>
                            <a:cs typeface="Times New Roman" panose="02020603050405020304" pitchFamily="18" charset="0"/>
                          </a:rPr>
                          <m:t>2</m:t>
                        </m:r>
                      </m:sup>
                    </m:sSup>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𝜎</m:t>
                        </m:r>
                      </m:e>
                      <m:sup>
                        <m:r>
                          <a:rPr lang="en-US" altLang="zh-CN" i="1">
                            <a:latin typeface="Cambria Math" panose="02040503050406030204" pitchFamily="18" charset="0"/>
                            <a:cs typeface="Times New Roman" panose="02020603050405020304" pitchFamily="18" charset="0"/>
                          </a:rPr>
                          <m:t>3</m:t>
                        </m:r>
                      </m:sup>
                    </m:s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𝜏</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𝜏𝜎</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𝜏</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𝜎</m:t>
                        </m:r>
                      </m:e>
                      <m:sup>
                        <m:r>
                          <a:rPr lang="en-US" altLang="zh-CN" i="1">
                            <a:latin typeface="Cambria Math" panose="02040503050406030204" pitchFamily="18" charset="0"/>
                            <a:cs typeface="Times New Roman" panose="02020603050405020304" pitchFamily="18" charset="0"/>
                          </a:rPr>
                          <m:t>2</m:t>
                        </m:r>
                      </m:sup>
                    </m:s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𝜏</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𝜎</m:t>
                        </m:r>
                      </m:e>
                      <m:sup>
                        <m:r>
                          <a:rPr lang="en-US" altLang="zh-CN" i="1">
                            <a:latin typeface="Cambria Math" panose="02040503050406030204" pitchFamily="18" charset="0"/>
                            <a:cs typeface="Times New Roman" panose="02020603050405020304" pitchFamily="18" charset="0"/>
                          </a:rPr>
                          <m:t>3</m:t>
                        </m:r>
                      </m:sup>
                    </m:sSup>
                    <m:r>
                      <a:rPr lang="en-US" altLang="zh-CN" i="1">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a:t>
                </a:r>
              </a:p>
              <a:p>
                <a:r>
                  <a:rPr lang="en-US" altLang="zh-CN" dirty="0">
                    <a:latin typeface="Times New Roman" panose="02020603050405020304" pitchFamily="18" charset="0"/>
                    <a:cs typeface="Times New Roman" panose="02020603050405020304" pitchFamily="18" charset="0"/>
                  </a:rPr>
                  <a:t>Is there any way to classify elements within this group?</a:t>
                </a:r>
              </a:p>
              <a:p>
                <a:r>
                  <a:rPr lang="en-US" altLang="zh-CN" dirty="0">
                    <a:latin typeface="Times New Roman" panose="02020603050405020304" pitchFamily="18" charset="0"/>
                    <a:cs typeface="Times New Roman" panose="02020603050405020304" pitchFamily="18" charset="0"/>
                  </a:rPr>
                  <a:t>Yes, some smart guy found out that, we can classify them by </a:t>
                </a:r>
                <a:r>
                  <a:rPr lang="en-US" altLang="zh-CN" b="1" dirty="0">
                    <a:latin typeface="Times New Roman" panose="02020603050405020304" pitchFamily="18" charset="0"/>
                    <a:cs typeface="Times New Roman" panose="02020603050405020304" pitchFamily="18" charset="0"/>
                  </a:rPr>
                  <a:t>conjugacy class</a:t>
                </a:r>
                <a:r>
                  <a:rPr lang="en-US" altLang="zh-CN" dirty="0">
                    <a:latin typeface="Times New Roman" panose="02020603050405020304" pitchFamily="18" charset="0"/>
                    <a:cs typeface="Times New Roman" panose="02020603050405020304" pitchFamily="18" charset="0"/>
                  </a:rPr>
                  <a:t>. For any element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we define its conjugacy class by conjugating every element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oMath>
                </a14:m>
                <a:r>
                  <a:rPr lang="en-US" altLang="zh-CN" dirty="0">
                    <a:latin typeface="Times New Roman" panose="02020603050405020304" pitchFamily="18" charset="0"/>
                    <a:cs typeface="Times New Roman" panose="02020603050405020304" pitchFamily="18" charset="0"/>
                  </a:rPr>
                  <a:t> on it, namely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𝑔𝑎</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𝑔</m:t>
                        </m:r>
                      </m:e>
                      <m:sup>
                        <m:r>
                          <a:rPr lang="en-US" altLang="zh-CN" b="0" i="1" smtClean="0">
                            <a:latin typeface="Cambria Math" panose="02040503050406030204" pitchFamily="18" charset="0"/>
                            <a:cs typeface="Times New Roman" panose="02020603050405020304" pitchFamily="18" charset="0"/>
                          </a:rPr>
                          <m:t>−1</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after some cumbersome algebra we can divide it into </a:t>
                </a:r>
                <a:endParaRPr lang="en-US" altLang="zh-CN" b="0" i="1" dirty="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𝑒</m:t>
                          </m:r>
                        </m:e>
                      </m:d>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e>
                      </m:d>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𝜎</m:t>
                          </m:r>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3</m:t>
                              </m:r>
                            </m:sup>
                          </m:sSup>
                        </m:e>
                      </m:d>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𝜏</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𝜏𝜎</m:t>
                      </m:r>
                      <m:r>
                        <a:rPr lang="en-US" altLang="zh-CN" b="0" i="1" smtClean="0">
                          <a:latin typeface="Cambria Math" panose="02040503050406030204" pitchFamily="18" charset="0"/>
                          <a:cs typeface="Times New Roman" panose="02020603050405020304" pitchFamily="18" charset="0"/>
                        </a:rPr>
                        <m:t>,</m:t>
                      </m:r>
                      <m:r>
                        <a:rPr lang="en-US" altLang="zh-CN" i="1" smtClean="0">
                          <a:latin typeface="Cambria Math" panose="02040503050406030204" pitchFamily="18" charset="0"/>
                          <a:cs typeface="Times New Roman" panose="02020603050405020304" pitchFamily="18" charset="0"/>
                        </a:rPr>
                        <m:t>𝜏</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𝜎</m:t>
                          </m:r>
                        </m:e>
                        <m:sup>
                          <m:r>
                            <a:rPr lang="en-US" altLang="zh-CN" i="1">
                              <a:latin typeface="Cambria Math" panose="02040503050406030204" pitchFamily="18" charset="0"/>
                              <a:cs typeface="Times New Roman" panose="02020603050405020304" pitchFamily="18" charset="0"/>
                            </a:rPr>
                            <m:t>3</m:t>
                          </m:r>
                        </m:sup>
                      </m:sSup>
                      <m:r>
                        <a:rPr lang="en-US" altLang="zh-CN" b="0" i="1" smtClean="0">
                          <a:latin typeface="Cambria Math" panose="02040503050406030204" pitchFamily="18" charset="0"/>
                          <a:cs typeface="Times New Roman" panose="02020603050405020304" pitchFamily="18" charset="0"/>
                        </a:rPr>
                        <m:t>}</m:t>
                      </m:r>
                    </m:oMath>
                  </m:oMathPara>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Notice that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oMath>
                </a14:m>
                <a:r>
                  <a:rPr lang="en-US" altLang="zh-CN" dirty="0">
                    <a:latin typeface="Times New Roman" panose="02020603050405020304" pitchFamily="18" charset="0"/>
                    <a:cs typeface="Times New Roman" panose="02020603050405020304" pitchFamily="18" charset="0"/>
                  </a:rPr>
                  <a:t> itself forms a class, which means that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𝑔</m:t>
                        </m:r>
                      </m:e>
                      <m:sup>
                        <m:r>
                          <a:rPr lang="en-US" altLang="zh-CN" b="0" i="1" smtClean="0">
                            <a:latin typeface="Cambria Math" panose="02040503050406030204" pitchFamily="18" charset="0"/>
                            <a:cs typeface="Times New Roman" panose="02020603050405020304" pitchFamily="18" charset="0"/>
                          </a:rPr>
                          <m:t>−1</m:t>
                        </m:r>
                      </m:sup>
                    </m:sSup>
                  </m:oMath>
                </a14:m>
                <a:r>
                  <a:rPr lang="en-US" altLang="zh-CN" dirty="0">
                    <a:latin typeface="Times New Roman" panose="02020603050405020304" pitchFamily="18" charset="0"/>
                    <a:cs typeface="Times New Roman" panose="02020603050405020304" pitchFamily="18" charset="0"/>
                  </a:rPr>
                  <a:t> must still be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oMath>
                </a14:m>
                <a:r>
                  <a:rPr lang="en-US" altLang="zh-CN" dirty="0">
                    <a:latin typeface="Times New Roman" panose="02020603050405020304" pitchFamily="18" charset="0"/>
                    <a:cs typeface="Times New Roman" panose="02020603050405020304" pitchFamily="18" charset="0"/>
                  </a:rPr>
                  <a:t> for any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oMath>
                </a14:m>
                <a:r>
                  <a:rPr lang="en-US" altLang="zh-CN" dirty="0">
                    <a:latin typeface="Times New Roman" panose="02020603050405020304" pitchFamily="18" charset="0"/>
                    <a:cs typeface="Times New Roman" panose="02020603050405020304" pitchFamily="18" charset="0"/>
                  </a:rPr>
                  <a:t>, so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r>
                      <a:rPr lang="en-US" altLang="zh-CN" b="0" i="1" smtClean="0">
                        <a:latin typeface="Cambria Math" panose="02040503050406030204" pitchFamily="18" charset="0"/>
                        <a:cs typeface="Times New Roman" panose="02020603050405020304" pitchFamily="18" charset="0"/>
                      </a:rPr>
                      <m:t>𝑔</m:t>
                    </m:r>
                  </m:oMath>
                </a14:m>
                <a:r>
                  <a:rPr lang="en-US" altLang="zh-CN" dirty="0">
                    <a:latin typeface="Times New Roman" panose="02020603050405020304" pitchFamily="18" charset="0"/>
                    <a:cs typeface="Times New Roman" panose="02020603050405020304" pitchFamily="18" charset="0"/>
                  </a:rPr>
                  <a:t> is always true. It means that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oMath>
                </a14:m>
                <a:r>
                  <a:rPr lang="en-US" altLang="zh-CN" dirty="0">
                    <a:latin typeface="Times New Roman" panose="02020603050405020304" pitchFamily="18" charset="0"/>
                    <a:cs typeface="Times New Roman" panose="02020603050405020304" pitchFamily="18" charset="0"/>
                  </a:rPr>
                  <a:t> commutes with every element in this group, and thus belongs to the </a:t>
                </a:r>
                <a:r>
                  <a:rPr lang="en-US" altLang="zh-CN" b="1" dirty="0">
                    <a:latin typeface="Times New Roman" panose="02020603050405020304" pitchFamily="18" charset="0"/>
                    <a:cs typeface="Times New Roman" panose="02020603050405020304" pitchFamily="18" charset="0"/>
                  </a:rPr>
                  <a:t>center</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𝑍</m:t>
                    </m:r>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4</m:t>
                            </m:r>
                          </m:sub>
                        </m:sSub>
                      </m:e>
                    </m:d>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2</m:t>
                            </m:r>
                          </m:sup>
                        </m:sSup>
                      </m:e>
                    </m:d>
                  </m:oMath>
                </a14:m>
                <a:r>
                  <a:rPr lang="en-US" altLang="zh-CN" dirty="0">
                    <a:latin typeface="Times New Roman" panose="02020603050405020304" pitchFamily="18" charset="0"/>
                    <a:cs typeface="Times New Roman" panose="02020603050405020304" pitchFamily="18" charset="0"/>
                  </a:rPr>
                  <a:t>, which consists of all friendly elements that is willing to exchange positions with every other members in the group. </a:t>
                </a:r>
              </a:p>
            </p:txBody>
          </p:sp>
        </mc:Choice>
        <mc:Fallback xmlns="">
          <p:sp>
            <p:nvSpPr>
              <p:cNvPr id="3" name="内容占位符 2">
                <a:extLst>
                  <a:ext uri="{FF2B5EF4-FFF2-40B4-BE49-F238E27FC236}">
                    <a16:creationId xmlns:a16="http://schemas.microsoft.com/office/drawing/2014/main" id="{12473194-5F82-4464-A3DD-3347C9B81015}"/>
                  </a:ext>
                </a:extLst>
              </p:cNvPr>
              <p:cNvSpPr>
                <a:spLocks noGrp="1" noRot="1" noChangeAspect="1" noMove="1" noResize="1" noEditPoints="1" noAdjustHandles="1" noChangeArrowheads="1" noChangeShapeType="1" noTextEdit="1"/>
              </p:cNvSpPr>
              <p:nvPr>
                <p:ph idx="1"/>
              </p:nvPr>
            </p:nvSpPr>
            <p:spPr>
              <a:xfrm>
                <a:off x="801309" y="1690688"/>
                <a:ext cx="10589381" cy="4976737"/>
              </a:xfrm>
              <a:blipFill>
                <a:blip r:embed="rId3"/>
                <a:stretch>
                  <a:fillRect l="-863" t="-1958" b="-29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45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413990-7750-4B64-97FD-35F415356B9D}"/>
              </a:ext>
            </a:extLst>
          </p:cNvPr>
          <p:cNvSpPr>
            <a:spLocks noGrp="1"/>
          </p:cNvSpPr>
          <p:nvPr>
            <p:ph type="title"/>
          </p:nvPr>
        </p:nvSpPr>
        <p:spPr>
          <a:xfrm>
            <a:off x="838200" y="152249"/>
            <a:ext cx="10515600" cy="1325563"/>
          </a:xfrm>
        </p:spPr>
        <p:txBody>
          <a:bodyPr/>
          <a:lstStyle/>
          <a:p>
            <a:r>
              <a:rPr lang="en-US" altLang="zh-CN" dirty="0">
                <a:latin typeface="Times New Roman" panose="02020603050405020304" pitchFamily="18" charset="0"/>
                <a:cs typeface="Times New Roman" panose="02020603050405020304" pitchFamily="18" charset="0"/>
              </a:rPr>
              <a:t>Conjugacy class, center, coset, and normal subgroup</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CFFE1B5-157D-47B9-8252-7A6327ACFFB8}"/>
                  </a:ext>
                </a:extLst>
              </p:cNvPr>
              <p:cNvSpPr>
                <a:spLocks noGrp="1"/>
              </p:cNvSpPr>
              <p:nvPr>
                <p:ph idx="1"/>
              </p:nvPr>
            </p:nvSpPr>
            <p:spPr>
              <a:xfrm>
                <a:off x="866624" y="1533676"/>
                <a:ext cx="10458752" cy="5481562"/>
              </a:xfrm>
            </p:spPr>
            <p:txBody>
              <a:bodyPr>
                <a:normAutofit fontScale="92500" lnSpcReduction="10000"/>
              </a:bodyPr>
              <a:lstStyle/>
              <a:p>
                <a:r>
                  <a:rPr lang="en-US" altLang="zh-CN" dirty="0">
                    <a:latin typeface="Times New Roman" panose="02020603050405020304" pitchFamily="18" charset="0"/>
                    <a:cs typeface="Times New Roman" panose="02020603050405020304" pitchFamily="18" charset="0"/>
                  </a:rPr>
                  <a:t>By far we can see very intricate relations among all the concepts we have encountered. We will list some, but certainly not all, here.</a:t>
                </a:r>
              </a:p>
              <a:p>
                <a:r>
                  <a:rPr lang="en-US" altLang="zh-CN" dirty="0">
                    <a:latin typeface="Times New Roman" panose="02020603050405020304" pitchFamily="18" charset="0"/>
                    <a:cs typeface="Times New Roman" panose="02020603050405020304" pitchFamily="18" charset="0"/>
                  </a:rPr>
                  <a:t>1. If the conjugacy class is also a subgroup, it must be a normal subgroup.</a:t>
                </a:r>
              </a:p>
              <a:p>
                <a:r>
                  <a:rPr lang="en-US" altLang="zh-CN" dirty="0">
                    <a:latin typeface="Times New Roman" panose="02020603050405020304" pitchFamily="18" charset="0"/>
                    <a:cs typeface="Times New Roman" panose="02020603050405020304" pitchFamily="18" charset="0"/>
                  </a:rPr>
                  <a:t>2. It follows then the center of a group is always a normal subgroup.</a:t>
                </a:r>
              </a:p>
              <a:p>
                <a:r>
                  <a:rPr lang="en-US" altLang="zh-CN" dirty="0">
                    <a:latin typeface="Times New Roman" panose="02020603050405020304" pitchFamily="18" charset="0"/>
                    <a:cs typeface="Times New Roman" panose="02020603050405020304" pitchFamily="18" charset="0"/>
                  </a:rPr>
                  <a:t>3. Things will get more complicated if we go to the </a:t>
                </a:r>
                <a:r>
                  <a:rPr lang="en-US" altLang="zh-CN" b="1" dirty="0">
                    <a:latin typeface="Times New Roman" panose="02020603050405020304" pitchFamily="18" charset="0"/>
                    <a:cs typeface="Times New Roman" panose="02020603050405020304" pitchFamily="18" charset="0"/>
                  </a:rPr>
                  <a:t>quotient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by treating each coset as a new element with the operation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𝑎𝐻</m:t>
                        </m:r>
                      </m:e>
                    </m:d>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𝑏𝐻</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𝑎𝑏</m:t>
                        </m:r>
                      </m:e>
                    </m:d>
                    <m:r>
                      <a:rPr lang="en-US" altLang="zh-CN" b="0" i="1" smtClean="0">
                        <a:latin typeface="Cambria Math" panose="02040503050406030204" pitchFamily="18" charset="0"/>
                        <a:cs typeface="Times New Roman" panose="02020603050405020304" pitchFamily="18" charset="0"/>
                      </a:rPr>
                      <m:t>𝐻</m:t>
                    </m:r>
                  </m:oMath>
                </a14:m>
                <a:r>
                  <a:rPr lang="en-US" altLang="zh-CN" dirty="0">
                    <a:latin typeface="Times New Roman" panose="02020603050405020304" pitchFamily="18" charset="0"/>
                    <a:cs typeface="Times New Roman" panose="02020603050405020304" pitchFamily="18" charset="0"/>
                  </a:rPr>
                  <a:t> or introduce </a:t>
                </a:r>
                <a:r>
                  <a:rPr lang="en-US" altLang="zh-CN" b="1" dirty="0">
                    <a:latin typeface="Times New Roman" panose="02020603050405020304" pitchFamily="18" charset="0"/>
                    <a:cs typeface="Times New Roman" panose="02020603050405020304" pitchFamily="18" charset="0"/>
                  </a:rPr>
                  <a:t>centralizer </a:t>
                </a:r>
                <a:r>
                  <a:rPr lang="en-US" altLang="zh-CN" dirty="0">
                    <a:latin typeface="Times New Roman" panose="02020603050405020304" pitchFamily="18" charset="0"/>
                    <a:cs typeface="Times New Roman" panose="02020603050405020304" pitchFamily="18" charset="0"/>
                  </a:rPr>
                  <a:t>or </a:t>
                </a:r>
                <a:r>
                  <a:rPr lang="en-US" altLang="zh-CN" b="1" dirty="0">
                    <a:latin typeface="Times New Roman" panose="02020603050405020304" pitchFamily="18" charset="0"/>
                    <a:cs typeface="Times New Roman" panose="02020603050405020304" pitchFamily="18" charset="0"/>
                  </a:rPr>
                  <a:t>derived subgroup</a:t>
                </a:r>
                <a:r>
                  <a:rPr lang="en-US" altLang="zh-CN" dirty="0">
                    <a:latin typeface="Times New Roman" panose="02020603050405020304" pitchFamily="18" charset="0"/>
                    <a:cs typeface="Times New Roman" panose="02020603050405020304" pitchFamily="18" charset="0"/>
                  </a:rPr>
                  <a:t>. We can get a whole bunch of interesting identities and homomorphisms.</a:t>
                </a:r>
              </a:p>
              <a:p>
                <a:r>
                  <a:rPr lang="en-US" altLang="zh-CN" dirty="0">
                    <a:latin typeface="Times New Roman" panose="02020603050405020304" pitchFamily="18" charset="0"/>
                    <a:cs typeface="Times New Roman" panose="02020603050405020304" pitchFamily="18" charset="0"/>
                  </a:rPr>
                  <a:t>Usually, it is not easy to compute any of these for a general group. Try doing the conjugacy class for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𝑆𝑂</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3</m:t>
                        </m:r>
                      </m:e>
                    </m:d>
                  </m:oMath>
                </a14:m>
                <a:r>
                  <a:rPr lang="en-US" altLang="zh-CN" dirty="0">
                    <a:latin typeface="Times New Roman" panose="02020603050405020304" pitchFamily="18" charset="0"/>
                    <a:cs typeface="Times New Roman" panose="02020603050405020304" pitchFamily="18" charset="0"/>
                  </a:rPr>
                  <a:t> and it could take your whole day. (By </a:t>
                </a:r>
                <a:r>
                  <a:rPr lang="en-US" altLang="zh-CN" b="1" dirty="0">
                    <a:latin typeface="Times New Roman" panose="02020603050405020304" pitchFamily="18" charset="0"/>
                    <a:cs typeface="Times New Roman" panose="02020603050405020304" pitchFamily="18" charset="0"/>
                  </a:rPr>
                  <a:t>adjoint formula </a:t>
                </a:r>
                <a:r>
                  <a:rPr lang="en-US" altLang="zh-CN" dirty="0">
                    <a:latin typeface="Times New Roman" panose="02020603050405020304" pitchFamily="18" charset="0"/>
                    <a:cs typeface="Times New Roman" panose="02020603050405020304" pitchFamily="18" charset="0"/>
                  </a:rPr>
                  <a:t>one can show that each conjugacy class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𝑆𝑂</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3</m:t>
                        </m:r>
                      </m:e>
                    </m:d>
                  </m:oMath>
                </a14:m>
                <a:r>
                  <a:rPr lang="en-US" altLang="zh-CN" dirty="0">
                    <a:latin typeface="Times New Roman" panose="02020603050405020304" pitchFamily="18" charset="0"/>
                    <a:cs typeface="Times New Roman" panose="02020603050405020304" pitchFamily="18" charset="0"/>
                  </a:rPr>
                  <a:t> consists of rotations through the same angle regarding all possible axes). Try proving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𝑆𝑂</m:t>
                    </m:r>
                    <m:r>
                      <a:rPr lang="en-US" altLang="zh-CN" b="0" i="1" smtClean="0">
                        <a:latin typeface="Cambria Math" panose="02040503050406030204" pitchFamily="18" charset="0"/>
                        <a:cs typeface="Times New Roman" panose="02020603050405020304" pitchFamily="18" charset="0"/>
                      </a:rPr>
                      <m:t>(3)</m:t>
                    </m:r>
                  </m:oMath>
                </a14:m>
                <a:r>
                  <a:rPr lang="en-US" altLang="zh-CN" dirty="0">
                    <a:latin typeface="Times New Roman" panose="02020603050405020304" pitchFamily="18" charset="0"/>
                    <a:cs typeface="Times New Roman" panose="02020603050405020304" pitchFamily="18" charset="0"/>
                  </a:rPr>
                  <a:t> is simple could take a whole week. Thus, we need more tools to analyze groups. </a:t>
                </a:r>
              </a:p>
            </p:txBody>
          </p:sp>
        </mc:Choice>
        <mc:Fallback xmlns="">
          <p:sp>
            <p:nvSpPr>
              <p:cNvPr id="3" name="内容占位符 2">
                <a:extLst>
                  <a:ext uri="{FF2B5EF4-FFF2-40B4-BE49-F238E27FC236}">
                    <a16:creationId xmlns:a16="http://schemas.microsoft.com/office/drawing/2014/main" id="{5CFFE1B5-157D-47B9-8252-7A6327ACFFB8}"/>
                  </a:ext>
                </a:extLst>
              </p:cNvPr>
              <p:cNvSpPr>
                <a:spLocks noGrp="1" noRot="1" noChangeAspect="1" noMove="1" noResize="1" noEditPoints="1" noAdjustHandles="1" noChangeArrowheads="1" noChangeShapeType="1" noTextEdit="1"/>
              </p:cNvSpPr>
              <p:nvPr>
                <p:ph idx="1"/>
              </p:nvPr>
            </p:nvSpPr>
            <p:spPr>
              <a:xfrm>
                <a:off x="866624" y="1533676"/>
                <a:ext cx="10458752" cy="5481562"/>
              </a:xfrm>
              <a:blipFill>
                <a:blip r:embed="rId2"/>
                <a:stretch>
                  <a:fillRect l="-874" t="-2558" r="-11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5068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5B176A-DE4D-495D-AFA0-2ED777522038}"/>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Some interesting stuff before we move on</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59674D6-C703-4722-9CDD-DC65805D1FA7}"/>
                  </a:ext>
                </a:extLst>
              </p:cNvPr>
              <p:cNvSpPr>
                <a:spLocks noGrp="1"/>
              </p:cNvSpPr>
              <p:nvPr>
                <p:ph idx="1"/>
              </p:nvPr>
            </p:nvSpPr>
            <p:spPr>
              <a:xfrm>
                <a:off x="746276" y="1380521"/>
                <a:ext cx="10768390" cy="5233156"/>
              </a:xfrm>
            </p:spPr>
            <p:txBody>
              <a:bodyPr>
                <a:norm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𝑛</m:t>
                        </m:r>
                      </m:sub>
                    </m:sSub>
                  </m:oMath>
                </a14:m>
                <a:r>
                  <a:rPr lang="zh-CN" altLang="en-US" dirty="0"/>
                  <a:t> </a:t>
                </a:r>
                <a:r>
                  <a:rPr lang="en-US" altLang="zh-CN" dirty="0">
                    <a:latin typeface="Times New Roman" panose="02020603050405020304" pitchFamily="18" charset="0"/>
                    <a:cs typeface="Times New Roman" panose="02020603050405020304" pitchFamily="18" charset="0"/>
                  </a:rPr>
                  <a:t>can similarly be regarded as shape-preserving actions on the regular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𝑛</m:t>
                    </m:r>
                  </m:oMath>
                </a14:m>
                <a:r>
                  <a:rPr lang="en-US" altLang="zh-CN" dirty="0">
                    <a:latin typeface="Times New Roman" panose="02020603050405020304" pitchFamily="18" charset="0"/>
                    <a:cs typeface="Times New Roman" panose="02020603050405020304" pitchFamily="18" charset="0"/>
                  </a:rPr>
                  <a:t>-polygon, with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𝑛</m:t>
                            </m:r>
                          </m:sub>
                        </m:sSub>
                      </m:e>
                    </m:d>
                    <m:r>
                      <a:rPr lang="en-US" altLang="zh-CN" b="0" i="1" smtClean="0">
                        <a:latin typeface="Cambria Math" panose="02040503050406030204" pitchFamily="18" charset="0"/>
                        <a:cs typeface="Times New Roman" panose="02020603050405020304" pitchFamily="18" charset="0"/>
                      </a:rPr>
                      <m:t>=2</m:t>
                    </m:r>
                    <m:r>
                      <a:rPr lang="en-US" altLang="zh-CN" b="0" i="1" smtClean="0">
                        <a:latin typeface="Cambria Math" panose="02040503050406030204" pitchFamily="18" charset="0"/>
                        <a:cs typeface="Times New Roman" panose="02020603050405020304" pitchFamily="18" charset="0"/>
                      </a:rPr>
                      <m:t>𝑛</m:t>
                    </m:r>
                  </m:oMath>
                </a14:m>
                <a:r>
                  <a:rPr lang="en-US" altLang="zh-CN" dirty="0">
                    <a:latin typeface="Times New Roman" panose="02020603050405020304" pitchFamily="18" charset="0"/>
                    <a:cs typeface="Times New Roman" panose="02020603050405020304" pitchFamily="18" charset="0"/>
                  </a:rPr>
                  <a:t>, and there is also a concise way to represent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𝑛</m:t>
                        </m:r>
                      </m:sub>
                    </m:sSub>
                  </m:oMath>
                </a14:m>
                <a:r>
                  <a:rPr lang="en-US" altLang="zh-CN" dirty="0">
                    <a:latin typeface="Times New Roman" panose="02020603050405020304" pitchFamily="18" charset="0"/>
                    <a:cs typeface="Times New Roman" panose="02020603050405020304" pitchFamily="18" charset="0"/>
                  </a:rPr>
                  <a:t> by using only two generators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𝜏</m:t>
                    </m:r>
                    <m:r>
                      <a:rPr lang="en-US" altLang="zh-CN" b="0" i="1" smtClean="0">
                        <a:latin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three constraints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𝑛</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𝜏𝜎𝜏𝜎</m:t>
                    </m:r>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𝜏</m:t>
                        </m:r>
                      </m:e>
                      <m:sup>
                        <m:r>
                          <a:rPr lang="en-US" altLang="zh-CN" b="0" i="1" smtClean="0">
                            <a:latin typeface="Cambria Math" panose="02040503050406030204" pitchFamily="18" charset="0"/>
                            <a:cs typeface="Times New Roman" panose="02020603050405020304" pitchFamily="18" charset="0"/>
                          </a:rPr>
                          <m:t>2</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cs typeface="Times New Roman" panose="02020603050405020304" pitchFamily="18" charset="0"/>
                      </a:rPr>
                      <m:t>.</m:t>
                    </m:r>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Any finite group can be regarded as a permutation group, i.e., a subgroup of some symmetric group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𝑛</m:t>
                        </m:r>
                      </m:sub>
                    </m:sSub>
                  </m:oMath>
                </a14:m>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Cayley’s theorem</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It is hard to find simple ones in finite groups. Generations of mathematicians worked out hundreds of thousands of papers before they found out every single finite simple group. This feat, now called </a:t>
                </a:r>
                <a:r>
                  <a:rPr lang="en-US" altLang="zh-CN" b="1" dirty="0">
                    <a:latin typeface="Times New Roman" panose="02020603050405020304" pitchFamily="18" charset="0"/>
                    <a:cs typeface="Times New Roman" panose="02020603050405020304" pitchFamily="18" charset="0"/>
                  </a:rPr>
                  <a:t>classification of finite simple groups</a:t>
                </a:r>
                <a:r>
                  <a:rPr lang="en-US" altLang="zh-CN"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was announced complete in 1983, more than one century later than when the concept of group was created by Galois.</a:t>
                </a: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D59674D6-C703-4722-9CDD-DC65805D1FA7}"/>
                  </a:ext>
                </a:extLst>
              </p:cNvPr>
              <p:cNvSpPr>
                <a:spLocks noGrp="1" noRot="1" noChangeAspect="1" noMove="1" noResize="1" noEditPoints="1" noAdjustHandles="1" noChangeArrowheads="1" noChangeShapeType="1" noTextEdit="1"/>
              </p:cNvSpPr>
              <p:nvPr>
                <p:ph idx="1"/>
              </p:nvPr>
            </p:nvSpPr>
            <p:spPr>
              <a:xfrm>
                <a:off x="746276" y="1380521"/>
                <a:ext cx="10768390" cy="5233156"/>
              </a:xfrm>
              <a:blipFill>
                <a:blip r:embed="rId2"/>
                <a:stretch>
                  <a:fillRect l="-1019" t="-2095" r="-26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3282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3CF538-EDEC-4A07-A74B-4A3E98C6F6E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What is the best way to represent a group?</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DC8AA74-DBF0-4A91-A368-2841ADE981DE}"/>
                  </a:ext>
                </a:extLst>
              </p:cNvPr>
              <p:cNvSpPr>
                <a:spLocks noGrp="1"/>
              </p:cNvSpPr>
              <p:nvPr>
                <p:ph idx="1"/>
              </p:nvPr>
            </p:nvSpPr>
            <p:spPr>
              <a:xfrm>
                <a:off x="838200" y="1825625"/>
                <a:ext cx="10515600" cy="5112204"/>
              </a:xfrm>
            </p:spPr>
            <p:txBody>
              <a:bodyPr>
                <a:normAutofit fontScale="92500" lnSpcReduction="20000"/>
              </a:bodyPr>
              <a:lstStyle/>
              <a:p>
                <a:r>
                  <a:rPr lang="en-US" altLang="zh-CN" dirty="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𝑛</m:t>
                        </m:r>
                      </m:sub>
                    </m:sSub>
                  </m:oMath>
                </a14:m>
                <a:r>
                  <a:rPr lang="en-US" altLang="zh-CN" dirty="0">
                    <a:latin typeface="Times New Roman" panose="02020603050405020304" pitchFamily="18" charset="0"/>
                    <a:cs typeface="Times New Roman" panose="02020603050405020304" pitchFamily="18" charset="0"/>
                  </a:rPr>
                  <a:t>, we use Greek letters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𝜏</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𝑛</m:t>
                        </m:r>
                      </m:sub>
                    </m:sSub>
                  </m:oMath>
                </a14:m>
                <a:r>
                  <a:rPr lang="en-US" altLang="zh-CN" dirty="0">
                    <a:latin typeface="Times New Roman" panose="02020603050405020304" pitchFamily="18" charset="0"/>
                    <a:cs typeface="Times New Roman" panose="02020603050405020304" pitchFamily="18" charset="0"/>
                  </a:rPr>
                  <a:t>, we use ordered numbers like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(12)</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𝑆𝑂</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𝑛</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we use a pair</a:t>
                </a:r>
                <a14:m>
                  <m:oMath xmlns:m="http://schemas.openxmlformats.org/officeDocument/2006/math">
                    <m:r>
                      <a:rPr lang="en-US" altLang="zh-CN" b="0" i="0" smtClean="0">
                        <a:latin typeface="Cambria Math" panose="02040503050406030204" pitchFamily="18" charset="0"/>
                        <a:cs typeface="Times New Roman" panose="02020603050405020304" pitchFamily="18" charset="0"/>
                      </a:rPr>
                      <m:t> </m:t>
                    </m:r>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𝜃</m:t>
                    </m:r>
                    <m:r>
                      <a:rPr lang="en-US" altLang="zh-CN" b="0" i="1" smtClean="0">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There is not even a common way to represent them and so no standard way of describing how the group operation will act on two elements.</a:t>
                </a:r>
              </a:p>
              <a:p>
                <a:r>
                  <a:rPr lang="en-US" altLang="zh-CN" dirty="0">
                    <a:latin typeface="Times New Roman" panose="02020603050405020304" pitchFamily="18" charset="0"/>
                    <a:cs typeface="Times New Roman" panose="02020603050405020304" pitchFamily="18" charset="0"/>
                  </a:rPr>
                  <a:t>What is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𝜎</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𝜏</m:t>
                        </m:r>
                      </m:e>
                      <m:sup>
                        <m:r>
                          <a:rPr lang="en-US" altLang="zh-CN" b="0" i="1" smtClean="0">
                            <a:latin typeface="Cambria Math" panose="02040503050406030204" pitchFamily="18" charset="0"/>
                            <a:cs typeface="Times New Roman" panose="02020603050405020304" pitchFamily="18" charset="0"/>
                          </a:rPr>
                          <m:t> </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composed with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𝜏</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𝜎</m:t>
                        </m:r>
                      </m:e>
                      <m:sup>
                        <m:r>
                          <a:rPr lang="en-US" altLang="zh-CN" b="0" i="1" smtClean="0">
                            <a:latin typeface="Cambria Math" panose="02040503050406030204" pitchFamily="18" charset="0"/>
                            <a:cs typeface="Times New Roman" panose="02020603050405020304" pitchFamily="18" charset="0"/>
                          </a:rPr>
                          <m:t>6</m:t>
                        </m:r>
                      </m:sup>
                    </m:sSup>
                    <m:r>
                      <a:rPr lang="en-US" altLang="zh-CN" b="0" i="1" smtClean="0">
                        <a:latin typeface="Cambria Math" panose="02040503050406030204" pitchFamily="18" charset="0"/>
                        <a:cs typeface="Times New Roman" panose="02020603050405020304" pitchFamily="18" charset="0"/>
                      </a:rPr>
                      <m:t>𝜏𝜎𝜏</m:t>
                    </m:r>
                    <m:r>
                      <a:rPr lang="en-US" altLang="zh-CN" b="0" i="1"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 (This one might not be hard if you are familiar with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𝑛</m:t>
                        </m:r>
                      </m:sub>
                    </m:sSub>
                  </m:oMath>
                </a14:m>
                <a:r>
                  <a:rPr lang="en-US" altLang="zh-CN" dirty="0">
                    <a:latin typeface="Times New Roman" panose="02020603050405020304" pitchFamily="18" charset="0"/>
                    <a:cs typeface="Times New Roman" panose="02020603050405020304" pitchFamily="18" charset="0"/>
                  </a:rPr>
                  <a:t>) </a:t>
                </a:r>
              </a:p>
              <a:p>
                <a:r>
                  <a:rPr lang="en-US" altLang="zh-CN" dirty="0">
                    <a:latin typeface="Times New Roman" panose="02020603050405020304" pitchFamily="18" charset="0"/>
                    <a:cs typeface="Times New Roman" panose="02020603050405020304" pitchFamily="18" charset="0"/>
                  </a:rPr>
                  <a:t>What is (1452) composed with (6531)? </a:t>
                </a:r>
              </a:p>
              <a:p>
                <a:r>
                  <a:rPr lang="en-US" altLang="zh-CN" dirty="0">
                    <a:latin typeface="Times New Roman" panose="02020603050405020304" pitchFamily="18" charset="0"/>
                    <a:cs typeface="Times New Roman" panose="02020603050405020304" pitchFamily="18" charset="0"/>
                  </a:rPr>
                  <a:t>What is </a:t>
                </a:r>
                <a14:m>
                  <m:oMath xmlns:m="http://schemas.openxmlformats.org/officeDocument/2006/math">
                    <m:r>
                      <a:rPr lang="en-US" altLang="zh-CN" b="1"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1" i="1" smtClean="0">
                            <a:latin typeface="Cambria Math" panose="02040503050406030204" pitchFamily="18" charset="0"/>
                            <a:cs typeface="Times New Roman" panose="02020603050405020304" pitchFamily="18" charset="0"/>
                          </a:rPr>
                          <m:t>𝒏</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𝜃</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composed with </a:t>
                </a:r>
                <a14:m>
                  <m:oMath xmlns:m="http://schemas.openxmlformats.org/officeDocument/2006/math">
                    <m:d>
                      <m:dPr>
                        <m:ctrlPr>
                          <a:rPr lang="en-US" altLang="zh-CN" b="1"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1" i="1" smtClean="0">
                                <a:latin typeface="Cambria Math" panose="02040503050406030204" pitchFamily="18" charset="0"/>
                                <a:cs typeface="Times New Roman" panose="02020603050405020304" pitchFamily="18" charset="0"/>
                              </a:rPr>
                              <m:t>𝒏</m:t>
                            </m:r>
                          </m:e>
                          <m:sub>
                            <m:r>
                              <a:rPr lang="en-US" altLang="zh-CN" b="0" i="1" smtClean="0">
                                <a:latin typeface="Cambria Math" panose="02040503050406030204" pitchFamily="18" charset="0"/>
                                <a:cs typeface="Times New Roman" panose="02020603050405020304" pitchFamily="18" charset="0"/>
                              </a:rPr>
                              <m:t>2</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𝜃</m:t>
                            </m:r>
                          </m:e>
                          <m:sub>
                            <m:r>
                              <a:rPr lang="en-US" altLang="zh-CN" b="0" i="1" smtClean="0">
                                <a:latin typeface="Cambria Math" panose="02040503050406030204" pitchFamily="18" charset="0"/>
                                <a:cs typeface="Times New Roman" panose="02020603050405020304" pitchFamily="18" charset="0"/>
                              </a:rPr>
                              <m:t>2</m:t>
                            </m:r>
                          </m:sub>
                        </m:sSub>
                      </m:e>
                    </m:d>
                    <m:r>
                      <a:rPr lang="en-US" altLang="zh-CN" b="0" i="1" smtClean="0">
                        <a:latin typeface="Cambria Math" panose="02040503050406030204" pitchFamily="18" charset="0"/>
                        <a:cs typeface="Times New Roman" panose="02020603050405020304" pitchFamily="18" charset="0"/>
                      </a:rPr>
                      <m:t> </m:t>
                    </m:r>
                    <m:r>
                      <m:rPr>
                        <m:sty m:val="p"/>
                      </m:rPr>
                      <a:rPr lang="en-US" altLang="zh-CN" b="0" i="0" smtClean="0">
                        <a:latin typeface="Cambria Math" panose="02040503050406030204" pitchFamily="18" charset="0"/>
                        <a:cs typeface="Times New Roman" panose="02020603050405020304" pitchFamily="18" charset="0"/>
                      </a:rPr>
                      <m:t>in</m:t>
                    </m:r>
                    <m:r>
                      <a:rPr lang="en-US" altLang="zh-CN" b="0" i="0" smtClean="0">
                        <a:latin typeface="Cambria Math" panose="02040503050406030204" pitchFamily="18" charset="0"/>
                        <a:cs typeface="Times New Roman" panose="02020603050405020304" pitchFamily="18" charset="0"/>
                      </a:rPr>
                      <m:t> </m:t>
                    </m:r>
                    <m:r>
                      <m:rPr>
                        <m:sty m:val="p"/>
                      </m:rPr>
                      <a:rPr lang="en-US" altLang="zh-CN" b="0" i="0" smtClean="0">
                        <a:latin typeface="Cambria Math" panose="02040503050406030204" pitchFamily="18" charset="0"/>
                        <a:cs typeface="Times New Roman" panose="02020603050405020304" pitchFamily="18" charset="0"/>
                      </a:rPr>
                      <m:t>the</m:t>
                    </m:r>
                    <m:r>
                      <a:rPr lang="en-US" altLang="zh-CN" b="0" i="0" smtClean="0">
                        <a:latin typeface="Cambria Math" panose="02040503050406030204" pitchFamily="18" charset="0"/>
                        <a:cs typeface="Times New Roman" panose="02020603050405020304" pitchFamily="18" charset="0"/>
                      </a:rPr>
                      <m:t> </m:t>
                    </m:r>
                    <m:r>
                      <m:rPr>
                        <m:sty m:val="p"/>
                      </m:rPr>
                      <a:rPr lang="en-US" altLang="zh-CN" b="0" i="0" smtClean="0">
                        <a:latin typeface="Cambria Math" panose="02040503050406030204" pitchFamily="18" charset="0"/>
                        <a:cs typeface="Times New Roman" panose="02020603050405020304" pitchFamily="18" charset="0"/>
                      </a:rPr>
                      <m:t>general</m:t>
                    </m:r>
                    <m:r>
                      <a:rPr lang="en-US" altLang="zh-CN" b="0" i="0" smtClean="0">
                        <a:latin typeface="Cambria Math" panose="02040503050406030204" pitchFamily="18" charset="0"/>
                        <a:cs typeface="Times New Roman" panose="02020603050405020304" pitchFamily="18" charset="0"/>
                      </a:rPr>
                      <m:t> </m:t>
                    </m:r>
                    <m:r>
                      <m:rPr>
                        <m:sty m:val="p"/>
                      </m:rPr>
                      <a:rPr lang="en-US" altLang="zh-CN" b="0" i="0" smtClean="0">
                        <a:latin typeface="Cambria Math" panose="02040503050406030204" pitchFamily="18" charset="0"/>
                        <a:cs typeface="Times New Roman" panose="02020603050405020304" pitchFamily="18" charset="0"/>
                      </a:rPr>
                      <m:t>case</m:t>
                    </m:r>
                    <m:r>
                      <a:rPr lang="en-US" altLang="zh-CN" b="0" i="0" smtClean="0">
                        <a:latin typeface="Cambria Math" panose="02040503050406030204" pitchFamily="18" charset="0"/>
                        <a:cs typeface="Times New Roman" panose="02020603050405020304" pitchFamily="18" charset="0"/>
                      </a:rPr>
                      <m:t> </m:t>
                    </m:r>
                    <m:r>
                      <m:rPr>
                        <m:sty m:val="p"/>
                      </m:rPr>
                      <a:rPr lang="en-US" altLang="zh-CN" b="0" i="0" smtClean="0">
                        <a:latin typeface="Cambria Math" panose="02040503050406030204" pitchFamily="18" charset="0"/>
                        <a:cs typeface="Times New Roman" panose="02020603050405020304" pitchFamily="18" charset="0"/>
                      </a:rPr>
                      <m:t>where</m:t>
                    </m:r>
                    <m:r>
                      <a:rPr lang="en-US" altLang="zh-CN" b="0" i="0" smtClean="0">
                        <a:latin typeface="Cambria Math" panose="02040503050406030204" pitchFamily="18" charset="0"/>
                        <a:cs typeface="Times New Roman" panose="02020603050405020304" pitchFamily="18" charset="0"/>
                      </a:rPr>
                      <m:t> </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1" i="1" smtClean="0">
                            <a:latin typeface="Cambria Math" panose="02040503050406030204" pitchFamily="18" charset="0"/>
                            <a:cs typeface="Times New Roman" panose="02020603050405020304" pitchFamily="18" charset="0"/>
                          </a:rPr>
                          <m:t>𝒏</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1" i="1" smtClean="0">
                            <a:latin typeface="Cambria Math" panose="02040503050406030204" pitchFamily="18" charset="0"/>
                            <a:cs typeface="Times New Roman" panose="02020603050405020304" pitchFamily="18" charset="0"/>
                          </a:rPr>
                          <m:t>𝒏</m:t>
                        </m:r>
                      </m:e>
                      <m:sub>
                        <m:r>
                          <a:rPr lang="en-US" altLang="zh-CN" b="0" i="1" smtClean="0">
                            <a:latin typeface="Cambria Math" panose="02040503050406030204" pitchFamily="18" charset="0"/>
                            <a:cs typeface="Times New Roman" panose="02020603050405020304" pitchFamily="18" charset="0"/>
                          </a:rPr>
                          <m:t>2</m:t>
                        </m:r>
                      </m:sub>
                    </m:sSub>
                    <m:r>
                      <a:rPr lang="en-US" altLang="zh-CN" b="0" i="1" smtClean="0">
                        <a:latin typeface="Cambria Math" panose="02040503050406030204" pitchFamily="18" charset="0"/>
                        <a:cs typeface="Times New Roman" panose="02020603050405020304" pitchFamily="18" charset="0"/>
                      </a:rPr>
                      <m:t>?</m:t>
                    </m:r>
                  </m:oMath>
                </a14:m>
                <a:r>
                  <a:rPr lang="en-US" altLang="zh-CN" b="0"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It just doesn’t work out well using those representations. </a:t>
                </a:r>
              </a:p>
              <a:p>
                <a:r>
                  <a:rPr lang="en-US" altLang="zh-CN" dirty="0">
                    <a:latin typeface="Times New Roman" panose="02020603050405020304" pitchFamily="18" charset="0"/>
                    <a:cs typeface="Times New Roman" panose="02020603050405020304" pitchFamily="18" charset="0"/>
                  </a:rPr>
                  <a:t>Recall that we also use orthogonal matrices to represent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𝑆𝑂</m:t>
                    </m:r>
                    <m:r>
                      <a:rPr lang="en-US" altLang="zh-CN" b="0" i="1" smtClean="0">
                        <a:latin typeface="Cambria Math" panose="02040503050406030204" pitchFamily="18" charset="0"/>
                        <a:cs typeface="Times New Roman" panose="02020603050405020304" pitchFamily="18" charset="0"/>
                      </a:rPr>
                      <m:t>(3)</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linear algebra.  This gives us a hint, why don’t we use matrices to represent groups?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ADC8AA74-DBF0-4A91-A368-2841ADE981DE}"/>
                  </a:ext>
                </a:extLst>
              </p:cNvPr>
              <p:cNvSpPr>
                <a:spLocks noGrp="1" noRot="1" noChangeAspect="1" noMove="1" noResize="1" noEditPoints="1" noAdjustHandles="1" noChangeArrowheads="1" noChangeShapeType="1" noTextEdit="1"/>
              </p:cNvSpPr>
              <p:nvPr>
                <p:ph idx="1"/>
              </p:nvPr>
            </p:nvSpPr>
            <p:spPr>
              <a:xfrm>
                <a:off x="838200" y="1825625"/>
                <a:ext cx="10515600" cy="5112204"/>
              </a:xfrm>
              <a:blipFill>
                <a:blip r:embed="rId2"/>
                <a:stretch>
                  <a:fillRect l="-928" t="-3218" r="-22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7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1B86FD-23E5-4951-A0C6-D3B5B4E8C751}"/>
              </a:ext>
            </a:extLst>
          </p:cNvPr>
          <p:cNvSpPr>
            <a:spLocks noGrp="1"/>
          </p:cNvSpPr>
          <p:nvPr>
            <p:ph type="title"/>
          </p:nvPr>
        </p:nvSpPr>
        <p:spPr/>
        <p:txBody>
          <a:bodyPr/>
          <a:lstStyle/>
          <a:p>
            <a:r>
              <a:rPr lang="en-US" altLang="zh-CN" dirty="0"/>
              <a:t> </a:t>
            </a:r>
            <a:r>
              <a:rPr lang="en-US" altLang="zh-CN" dirty="0">
                <a:latin typeface="Times New Roman" panose="02020603050405020304" pitchFamily="18" charset="0"/>
                <a:cs typeface="Times New Roman" panose="02020603050405020304" pitchFamily="18" charset="0"/>
              </a:rPr>
              <a:t>Matrix representation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8A6B5E6-6D50-4543-B403-203A26E99584}"/>
                  </a:ext>
                </a:extLst>
              </p:cNvPr>
              <p:cNvSpPr>
                <a:spLocks noGrp="1"/>
              </p:cNvSpPr>
              <p:nvPr>
                <p:ph idx="1"/>
              </p:nvPr>
            </p:nvSpPr>
            <p:spPr>
              <a:xfrm>
                <a:off x="633790" y="1690688"/>
                <a:ext cx="10720010" cy="4486275"/>
              </a:xfrm>
            </p:spPr>
            <p:txBody>
              <a:bodyPr>
                <a:normAutofit fontScale="92500" lnSpcReduction="10000"/>
              </a:bodyPr>
              <a:lstStyle/>
              <a:p>
                <a:r>
                  <a:rPr lang="en-US" altLang="zh-CN" dirty="0">
                    <a:latin typeface="Times New Roman" panose="02020603050405020304" pitchFamily="18" charset="0"/>
                    <a:cs typeface="Times New Roman" panose="02020603050405020304" pitchFamily="18" charset="0"/>
                  </a:rPr>
                  <a:t>If we can represent elements in a group by matrices, then all kinds of operations will now be matrix multiplication, an operation that is well-studied. </a:t>
                </a:r>
              </a:p>
              <a:p>
                <a:r>
                  <a:rPr lang="en-US" altLang="zh-CN" dirty="0">
                    <a:latin typeface="Times New Roman" panose="02020603050405020304" pitchFamily="18" charset="0"/>
                    <a:cs typeface="Times New Roman" panose="02020603050405020304" pitchFamily="18" charset="0"/>
                  </a:rPr>
                  <a:t>Formally, for a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we want  to find  a linear vector space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a homomorphism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𝑈</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from the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to the linear operators on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such that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𝑈</m:t>
                    </m:r>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1</m:t>
                            </m:r>
                          </m:sub>
                        </m:sSub>
                      </m:e>
                    </m:d>
                    <m:r>
                      <a:rPr lang="en-US" altLang="zh-CN" b="0" i="1" smtClean="0">
                        <a:latin typeface="Cambria Math" panose="02040503050406030204" pitchFamily="18" charset="0"/>
                        <a:cs typeface="Times New Roman" panose="02020603050405020304" pitchFamily="18" charset="0"/>
                      </a:rPr>
                      <m:t>𝑈</m:t>
                    </m:r>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2</m:t>
                            </m:r>
                          </m:sub>
                        </m:sSub>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𝑈</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1</m:t>
                        </m:r>
                      </m:sub>
                    </m:sSub>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2</m:t>
                        </m:r>
                      </m:sub>
                    </m:sSub>
                    <m:r>
                      <a:rPr lang="en-US" altLang="zh-CN" b="0" i="1" smtClean="0">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Especially when we have a basis for the linear space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en-US" altLang="zh-CN" dirty="0">
                    <a:latin typeface="Times New Roman" panose="02020603050405020304" pitchFamily="18" charset="0"/>
                    <a:cs typeface="Times New Roman" panose="02020603050405020304" pitchFamily="18" charset="0"/>
                  </a:rPr>
                  <a:t>, we can write down matrix representations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𝑈</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denoted by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𝐷</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oMath>
                </a14:m>
                <a:r>
                  <a:rPr lang="en-US" altLang="zh-CN" dirty="0">
                    <a:latin typeface="Times New Roman" panose="02020603050405020304" pitchFamily="18" charset="0"/>
                    <a:cs typeface="Times New Roman" panose="02020603050405020304" pitchFamily="18" charset="0"/>
                  </a:rPr>
                  <a:t>. Then we have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𝐷</m:t>
                    </m:r>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1</m:t>
                            </m:r>
                          </m:sub>
                        </m:sSub>
                      </m:e>
                    </m:d>
                    <m:r>
                      <a:rPr lang="en-US" altLang="zh-CN" b="0" i="1" smtClean="0">
                        <a:latin typeface="Cambria Math" panose="02040503050406030204" pitchFamily="18" charset="0"/>
                        <a:cs typeface="Times New Roman" panose="02020603050405020304" pitchFamily="18" charset="0"/>
                      </a:rPr>
                      <m:t>𝐷</m:t>
                    </m:r>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2</m:t>
                            </m:r>
                          </m:sub>
                        </m:sSub>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𝐷</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1</m:t>
                        </m:r>
                      </m:sub>
                    </m:sSub>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𝑔</m:t>
                        </m:r>
                      </m:e>
                      <m:sub>
                        <m:r>
                          <a:rPr lang="en-US" altLang="zh-CN" b="0" i="1" smtClean="0">
                            <a:latin typeface="Cambria Math" panose="02040503050406030204" pitchFamily="18" charset="0"/>
                            <a:cs typeface="Times New Roman" panose="02020603050405020304" pitchFamily="18" charset="0"/>
                          </a:rPr>
                          <m:t>2</m:t>
                        </m:r>
                      </m:sub>
                    </m:sSub>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where the operation now is simply matrix multiplication. </a:t>
                </a:r>
              </a:p>
              <a:p>
                <a:r>
                  <a:rPr lang="en-US" altLang="zh-CN" dirty="0">
                    <a:latin typeface="Times New Roman" panose="02020603050405020304" pitchFamily="18" charset="0"/>
                    <a:cs typeface="Times New Roman" panose="02020603050405020304" pitchFamily="18" charset="0"/>
                  </a:rPr>
                  <a:t>If the representation is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1−1</m:t>
                    </m:r>
                  </m:oMath>
                </a14:m>
                <a:r>
                  <a:rPr lang="en-US" altLang="zh-CN" dirty="0">
                    <a:latin typeface="Times New Roman" panose="02020603050405020304" pitchFamily="18" charset="0"/>
                    <a:cs typeface="Times New Roman" panose="02020603050405020304" pitchFamily="18" charset="0"/>
                  </a:rPr>
                  <a:t>, we will call it </a:t>
                </a:r>
                <a:r>
                  <a:rPr lang="en-US" altLang="zh-CN" b="1" dirty="0">
                    <a:latin typeface="Times New Roman" panose="02020603050405020304" pitchFamily="18" charset="0"/>
                    <a:cs typeface="Times New Roman" panose="02020603050405020304" pitchFamily="18" charset="0"/>
                  </a:rPr>
                  <a:t>faithful</a:t>
                </a:r>
                <a:r>
                  <a:rPr lang="en-US" altLang="zh-CN" dirty="0">
                    <a:latin typeface="Times New Roman" panose="02020603050405020304" pitchFamily="18" charset="0"/>
                    <a:cs typeface="Times New Roman" panose="02020603050405020304" pitchFamily="18" charset="0"/>
                  </a:rPr>
                  <a:t>, otherwise </a:t>
                </a:r>
                <a:r>
                  <a:rPr lang="en-US" altLang="zh-CN" b="1" dirty="0">
                    <a:latin typeface="Times New Roman" panose="02020603050405020304" pitchFamily="18" charset="0"/>
                    <a:cs typeface="Times New Roman" panose="02020603050405020304" pitchFamily="18" charset="0"/>
                  </a:rPr>
                  <a:t>degenerate. </a:t>
                </a:r>
                <a:r>
                  <a:rPr lang="en-US" altLang="zh-CN" dirty="0">
                    <a:latin typeface="Times New Roman" panose="02020603050405020304" pitchFamily="18" charset="0"/>
                    <a:cs typeface="Times New Roman" panose="02020603050405020304" pitchFamily="18" charset="0"/>
                  </a:rPr>
                  <a:t>The dimension of the linear space (and thus the matrix) will be called the </a:t>
                </a:r>
                <a:r>
                  <a:rPr lang="en-US" altLang="zh-CN" b="1" dirty="0">
                    <a:latin typeface="Times New Roman" panose="02020603050405020304" pitchFamily="18" charset="0"/>
                    <a:cs typeface="Times New Roman" panose="02020603050405020304" pitchFamily="18" charset="0"/>
                  </a:rPr>
                  <a:t>dimension of the representation</a:t>
                </a:r>
                <a:r>
                  <a:rPr lang="en-US" altLang="zh-CN" dirty="0">
                    <a:latin typeface="Times New Roman" panose="02020603050405020304" pitchFamily="18" charset="0"/>
                    <a:cs typeface="Times New Roman" panose="02020603050405020304" pitchFamily="18" charset="0"/>
                  </a:rPr>
                  <a:t>. </a:t>
                </a:r>
              </a:p>
            </p:txBody>
          </p:sp>
        </mc:Choice>
        <mc:Fallback xmlns="">
          <p:sp>
            <p:nvSpPr>
              <p:cNvPr id="3" name="内容占位符 2">
                <a:extLst>
                  <a:ext uri="{FF2B5EF4-FFF2-40B4-BE49-F238E27FC236}">
                    <a16:creationId xmlns:a16="http://schemas.microsoft.com/office/drawing/2014/main" id="{98A6B5E6-6D50-4543-B403-203A26E99584}"/>
                  </a:ext>
                </a:extLst>
              </p:cNvPr>
              <p:cNvSpPr>
                <a:spLocks noGrp="1" noRot="1" noChangeAspect="1" noMove="1" noResize="1" noEditPoints="1" noAdjustHandles="1" noChangeArrowheads="1" noChangeShapeType="1" noTextEdit="1"/>
              </p:cNvSpPr>
              <p:nvPr>
                <p:ph idx="1"/>
              </p:nvPr>
            </p:nvSpPr>
            <p:spPr>
              <a:xfrm>
                <a:off x="633790" y="1690688"/>
                <a:ext cx="10720010" cy="4486275"/>
              </a:xfrm>
              <a:blipFill>
                <a:blip r:embed="rId2"/>
                <a:stretch>
                  <a:fillRect l="-910" t="-2989" r="-24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392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B5BCD5-79F5-4837-A387-29E6E84E1DC0}"/>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What is a group?</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A1A68A7-ECBA-43D0-B986-AD783852F527}"/>
                  </a:ext>
                </a:extLst>
              </p:cNvPr>
              <p:cNvSpPr>
                <a:spLocks noGrp="1"/>
              </p:cNvSpPr>
              <p:nvPr>
                <p:ph idx="1"/>
              </p:nvPr>
            </p:nvSpPr>
            <p:spPr>
              <a:xfrm>
                <a:off x="222553" y="1383695"/>
                <a:ext cx="11969448" cy="5331581"/>
              </a:xfrm>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 group is a set </a:t>
                </a:r>
                <a14:m>
                  <m:oMath xmlns:m="http://schemas.openxmlformats.org/officeDocument/2006/math">
                    <m:r>
                      <a:rPr lang="en-US" altLang="zh-CN" b="0" i="1" smtClean="0">
                        <a:latin typeface="Cambria Math" panose="02040503050406030204" pitchFamily="18" charset="0"/>
                      </a:rPr>
                      <m:t>𝐺</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equipped with an operation </a:t>
                </a:r>
                <a14:m>
                  <m:oMath xmlns:m="http://schemas.openxmlformats.org/officeDocument/2006/math">
                    <m:r>
                      <a:rPr lang="en-US" altLang="zh-CN" b="0" i="1" smtClean="0">
                        <a:latin typeface="Cambria Math" panose="02040503050406030204" pitchFamily="18" charset="0"/>
                      </a:rPr>
                      <m:t>∘</m:t>
                    </m:r>
                  </m:oMath>
                </a14:m>
                <a:r>
                  <a:rPr lang="en-US" altLang="zh-CN" b="0" i="1" dirty="0">
                    <a:latin typeface="Times New Roman" panose="02020603050405020304" pitchFamily="18" charset="0"/>
                    <a:cs typeface="Times New Roman" panose="02020603050405020304" pitchFamily="18" charset="0"/>
                  </a:rPr>
                  <a:t> </a:t>
                </a:r>
                <a:r>
                  <a:rPr lang="en-US" altLang="zh-CN" b="0" dirty="0">
                    <a:latin typeface="Times New Roman" panose="02020603050405020304" pitchFamily="18" charset="0"/>
                    <a:cs typeface="Times New Roman" panose="02020603050405020304" pitchFamily="18" charset="0"/>
                  </a:rPr>
                  <a:t>such that four conditions are satisfied:</a:t>
                </a:r>
              </a:p>
              <a:p>
                <a:r>
                  <a:rPr lang="en-US" altLang="zh-CN" b="0" dirty="0">
                    <a:latin typeface="Times New Roman" panose="02020603050405020304" pitchFamily="18" charset="0"/>
                    <a:cs typeface="Times New Roman" panose="02020603050405020304" pitchFamily="18" charset="0"/>
                  </a:rPr>
                  <a:t>1. The set is closed under this operation, namely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en-US" altLang="zh-CN" b="0" dirty="0">
                    <a:latin typeface="Times New Roman" panose="02020603050405020304" pitchFamily="18" charset="0"/>
                    <a:cs typeface="Times New Roman" panose="02020603050405020304" pitchFamily="18" charset="0"/>
                  </a:rPr>
                  <a:t> given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 </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2. This operation is </a:t>
                </a:r>
                <a:r>
                  <a:rPr lang="en-US" altLang="zh-CN" b="1" dirty="0">
                    <a:latin typeface="Times New Roman" panose="02020603050405020304" pitchFamily="18" charset="0"/>
                    <a:cs typeface="Times New Roman" panose="02020603050405020304" pitchFamily="18" charset="0"/>
                  </a:rPr>
                  <a:t>associative</a:t>
                </a:r>
                <a:r>
                  <a:rPr lang="en-US" altLang="zh-CN" dirty="0">
                    <a:latin typeface="Times New Roman" panose="02020603050405020304" pitchFamily="18" charset="0"/>
                    <a:cs typeface="Times New Roman" panose="02020603050405020304" pitchFamily="18" charset="0"/>
                  </a:rPr>
                  <a:t>, meaning that for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𝑐</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we have </a:t>
                </a:r>
                <a14:m>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3. There is an element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𝑒</m:t>
                    </m:r>
                  </m:oMath>
                </a14:m>
                <a:r>
                  <a:rPr lang="en-US" altLang="zh-CN" dirty="0">
                    <a:latin typeface="Times New Roman" panose="02020603050405020304" pitchFamily="18" charset="0"/>
                    <a:cs typeface="Times New Roman" panose="02020603050405020304" pitchFamily="18" charset="0"/>
                  </a:rPr>
                  <a:t> in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b="0" dirty="0">
                    <a:latin typeface="Times New Roman" panose="02020603050405020304" pitchFamily="18" charset="0"/>
                    <a:cs typeface="Times New Roman" panose="02020603050405020304" pitchFamily="18" charset="0"/>
                  </a:rPr>
                  <a:t>, called the </a:t>
                </a:r>
                <a:r>
                  <a:rPr lang="en-US" altLang="zh-CN" b="1" dirty="0">
                    <a:latin typeface="Times New Roman" panose="02020603050405020304" pitchFamily="18" charset="0"/>
                    <a:cs typeface="Times New Roman" panose="02020603050405020304" pitchFamily="18" charset="0"/>
                  </a:rPr>
                  <a:t>identity</a:t>
                </a:r>
                <a:r>
                  <a:rPr lang="en-US" altLang="zh-CN" b="0" dirty="0">
                    <a:latin typeface="Times New Roman" panose="02020603050405020304" pitchFamily="18" charset="0"/>
                    <a:cs typeface="Times New Roman" panose="02020603050405020304" pitchFamily="18" charset="0"/>
                  </a:rPr>
                  <a:t>, that satisfies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rPr>
                      <m:t>∘</m:t>
                    </m:r>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𝑔</m:t>
                    </m:r>
                  </m:oMath>
                </a14:m>
                <a:r>
                  <a:rPr lang="en-US" altLang="zh-CN" b="0" dirty="0">
                    <a:latin typeface="Times New Roman" panose="02020603050405020304" pitchFamily="18" charset="0"/>
                    <a:cs typeface="Times New Roman" panose="02020603050405020304" pitchFamily="18" charset="0"/>
                  </a:rPr>
                  <a:t> for any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4</a:t>
                </a:r>
                <a:r>
                  <a:rPr lang="en-US" altLang="zh-CN" b="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For every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en-US" altLang="zh-CN" b="0" dirty="0">
                    <a:latin typeface="Times New Roman" panose="02020603050405020304" pitchFamily="18" charset="0"/>
                    <a:cs typeface="Times New Roman" panose="02020603050405020304" pitchFamily="18" charset="0"/>
                  </a:rPr>
                  <a:t>, there is a corresponding </a:t>
                </a:r>
                <a:r>
                  <a:rPr lang="en-US" altLang="zh-CN" b="1" dirty="0">
                    <a:latin typeface="Times New Roman" panose="02020603050405020304" pitchFamily="18" charset="0"/>
                    <a:cs typeface="Times New Roman" panose="02020603050405020304" pitchFamily="18" charset="0"/>
                  </a:rPr>
                  <a:t>inverse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𝑔</m:t>
                        </m:r>
                      </m:e>
                      <m:sup>
                        <m:r>
                          <a:rPr lang="en-US" altLang="zh-CN" b="0" i="1" smtClean="0">
                            <a:latin typeface="Cambria Math" panose="02040503050406030204" pitchFamily="18" charset="0"/>
                            <a:cs typeface="Times New Roman" panose="02020603050405020304" pitchFamily="18" charset="0"/>
                          </a:rPr>
                          <m:t>−1</m:t>
                        </m:r>
                      </m:sup>
                    </m:sSup>
                  </m:oMath>
                </a14:m>
                <a:r>
                  <a:rPr lang="en-US" altLang="zh-CN" dirty="0">
                    <a:latin typeface="Times New Roman" panose="02020603050405020304" pitchFamily="18" charset="0"/>
                    <a:cs typeface="Times New Roman" panose="02020603050405020304" pitchFamily="18" charset="0"/>
                  </a:rPr>
                  <a:t> such that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𝑔</m:t>
                        </m:r>
                      </m:e>
                      <m:sup>
                        <m:r>
                          <a:rPr lang="en-US" altLang="zh-CN" b="0" i="1" smtClean="0">
                            <a:latin typeface="Cambria Math" panose="02040503050406030204" pitchFamily="18" charset="0"/>
                            <a:cs typeface="Times New Roman" panose="02020603050405020304" pitchFamily="18" charset="0"/>
                          </a:rPr>
                          <m:t>−1</m:t>
                        </m:r>
                      </m:sup>
                    </m:sSup>
                    <m:r>
                      <a:rPr lang="en-US" altLang="zh-CN" b="0" i="1" smtClean="0">
                        <a:latin typeface="Cambria Math" panose="02040503050406030204" pitchFamily="18" charset="0"/>
                      </a:rPr>
                      <m:t>∘</m:t>
                    </m:r>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𝑒</m:t>
                    </m:r>
                  </m:oMath>
                </a14:m>
                <a:endParaRPr lang="en-US" altLang="zh-CN" b="0" dirty="0">
                  <a:latin typeface="Times New Roman" panose="02020603050405020304" pitchFamily="18" charset="0"/>
                  <a:cs typeface="Times New Roman" panose="02020603050405020304" pitchFamily="18" charset="0"/>
                </a:endParaRPr>
              </a:p>
              <a:p>
                <a:r>
                  <a:rPr lang="en-US" altLang="zh-CN" b="0" dirty="0">
                    <a:latin typeface="Times New Roman" panose="02020603050405020304" pitchFamily="18" charset="0"/>
                    <a:cs typeface="Times New Roman" panose="02020603050405020304" pitchFamily="18" charset="0"/>
                  </a:rPr>
                  <a:t>This operation doesn’t have to be </a:t>
                </a:r>
                <a:r>
                  <a:rPr lang="en-US" altLang="zh-CN" b="1" dirty="0">
                    <a:latin typeface="Times New Roman" panose="02020603050405020304" pitchFamily="18" charset="0"/>
                    <a:cs typeface="Times New Roman" panose="02020603050405020304" pitchFamily="18" charset="0"/>
                  </a:rPr>
                  <a:t>commutative</a:t>
                </a:r>
                <a:r>
                  <a:rPr lang="en-US" altLang="zh-CN" b="0" dirty="0">
                    <a:latin typeface="Times New Roman" panose="02020603050405020304" pitchFamily="18" charset="0"/>
                    <a:cs typeface="Times New Roman" panose="02020603050405020304" pitchFamily="18" charset="0"/>
                  </a:rPr>
                  <a:t>, so it is possible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cs typeface="Times New Roman" panose="02020603050405020304" pitchFamily="18" charset="0"/>
                      </a:rPr>
                      <m:t>𝑎</m:t>
                    </m:r>
                  </m:oMath>
                </a14:m>
                <a:r>
                  <a:rPr lang="en-US" altLang="zh-CN" b="0" dirty="0">
                    <a:latin typeface="Times New Roman" panose="02020603050405020304" pitchFamily="18" charset="0"/>
                    <a:cs typeface="Times New Roman" panose="02020603050405020304" pitchFamily="18" charset="0"/>
                  </a:rPr>
                  <a:t>, but if it does for every pair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en-US" altLang="zh-CN" b="0" dirty="0">
                    <a:latin typeface="Times New Roman" panose="02020603050405020304" pitchFamily="18" charset="0"/>
                    <a:cs typeface="Times New Roman" panose="02020603050405020304" pitchFamily="18" charset="0"/>
                  </a:rPr>
                  <a:t>, we say this group is </a:t>
                </a:r>
                <a:r>
                  <a:rPr lang="en-US" altLang="zh-CN" b="1" dirty="0">
                    <a:latin typeface="Times New Roman" panose="02020603050405020304" pitchFamily="18" charset="0"/>
                    <a:cs typeface="Times New Roman" panose="02020603050405020304" pitchFamily="18" charset="0"/>
                  </a:rPr>
                  <a:t>Abelian</a:t>
                </a:r>
                <a:r>
                  <a:rPr lang="en-US" altLang="zh-CN" b="0"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From now on, for convenience, we use drop the operation symbol and write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cs typeface="Times New Roman" panose="02020603050405020304" pitchFamily="18" charset="0"/>
                      </a:rPr>
                      <m:t>𝑏</m:t>
                    </m:r>
                  </m:oMath>
                </a14:m>
                <a:r>
                  <a:rPr lang="en-US" altLang="zh-CN" b="0" dirty="0">
                    <a:latin typeface="Times New Roman" panose="02020603050405020304" pitchFamily="18" charset="0"/>
                    <a:cs typeface="Times New Roman" panose="02020603050405020304" pitchFamily="18" charset="0"/>
                  </a:rPr>
                  <a:t> as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𝑎𝑏</m:t>
                    </m:r>
                    <m:r>
                      <a:rPr lang="en-US" altLang="zh-CN" b="0" i="0" smtClean="0">
                        <a:latin typeface="Cambria Math" panose="02040503050406030204" pitchFamily="18" charset="0"/>
                        <a:cs typeface="Times New Roman" panose="02020603050405020304" pitchFamily="18" charset="0"/>
                      </a:rPr>
                      <m:t>,</m:t>
                    </m:r>
                  </m:oMath>
                </a14:m>
                <a:r>
                  <a:rPr lang="en-US" altLang="zh-CN" b="0" dirty="0">
                    <a:latin typeface="Times New Roman" panose="02020603050405020304" pitchFamily="18" charset="0"/>
                    <a:cs typeface="Times New Roman" panose="02020603050405020304" pitchFamily="18" charset="0"/>
                  </a:rPr>
                  <a:t> unless a certain symbol for this operation is specified.</a:t>
                </a:r>
              </a:p>
            </p:txBody>
          </p:sp>
        </mc:Choice>
        <mc:Fallback xmlns="">
          <p:sp>
            <p:nvSpPr>
              <p:cNvPr id="3" name="内容占位符 2">
                <a:extLst>
                  <a:ext uri="{FF2B5EF4-FFF2-40B4-BE49-F238E27FC236}">
                    <a16:creationId xmlns:a16="http://schemas.microsoft.com/office/drawing/2014/main" id="{2A1A68A7-ECBA-43D0-B986-AD783852F527}"/>
                  </a:ext>
                </a:extLst>
              </p:cNvPr>
              <p:cNvSpPr>
                <a:spLocks noGrp="1" noRot="1" noChangeAspect="1" noMove="1" noResize="1" noEditPoints="1" noAdjustHandles="1" noChangeArrowheads="1" noChangeShapeType="1" noTextEdit="1"/>
              </p:cNvSpPr>
              <p:nvPr>
                <p:ph idx="1"/>
              </p:nvPr>
            </p:nvSpPr>
            <p:spPr>
              <a:xfrm>
                <a:off x="222553" y="1383695"/>
                <a:ext cx="11969448" cy="5331581"/>
              </a:xfrm>
              <a:blipFill>
                <a:blip r:embed="rId2"/>
                <a:stretch>
                  <a:fillRect l="-917" t="-2857" r="-9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85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B19C57-46A2-4FE7-8A71-474DEEAD4A5B}"/>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Example of matrix representation</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C49DAF3-2E2F-4C57-8794-55D5CE6F192F}"/>
                  </a:ext>
                </a:extLst>
              </p:cNvPr>
              <p:cNvSpPr>
                <a:spLocks noGrp="1"/>
              </p:cNvSpPr>
              <p:nvPr>
                <p:ph idx="1"/>
              </p:nvPr>
            </p:nvSpPr>
            <p:spPr>
              <a:xfrm>
                <a:off x="159657" y="1335314"/>
                <a:ext cx="11290905" cy="5483981"/>
              </a:xfrm>
            </p:spPr>
            <p:txBody>
              <a:bodyPr>
                <a:normAutofit fontScale="92500"/>
              </a:bodyPr>
              <a:lstStyle/>
              <a:p>
                <a:r>
                  <a:rPr lang="en-US" altLang="zh-CN" dirty="0">
                    <a:latin typeface="Times New Roman" panose="02020603050405020304" pitchFamily="18" charset="0"/>
                    <a:cs typeface="Times New Roman" panose="02020603050405020304" pitchFamily="18" charset="0"/>
                  </a:rPr>
                  <a:t>Here is one matrix representation of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3</m:t>
                        </m:r>
                      </m:sub>
                    </m:sSub>
                  </m:oMath>
                </a14:m>
                <a:endParaRPr lang="en-US" altLang="zh-CN"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b="0" i="1" smtClean="0">
                                <a:latin typeface="Cambria Math" panose="02040503050406030204" pitchFamily="18" charset="0"/>
                                <a:cs typeface="Times New Roman" panose="02020603050405020304" pitchFamily="18" charset="0"/>
                              </a:rPr>
                            </m:ctrlPr>
                          </m:mPr>
                          <m:mr>
                            <m:e>
                              <m:r>
                                <m:rPr>
                                  <m:brk m:alnAt="7"/>
                                </m:rPr>
                                <a:rPr lang="en-US" altLang="zh-CN" b="0" i="1" smtClean="0">
                                  <a:latin typeface="Cambria Math" panose="02040503050406030204" pitchFamily="18" charset="0"/>
                                  <a:cs typeface="Times New Roman" panose="02020603050405020304" pitchFamily="18" charset="0"/>
                                </a:rPr>
                                <m:t>1</m:t>
                              </m:r>
                            </m:e>
                            <m:e>
                              <m:r>
                                <a:rPr lang="en-US" altLang="zh-CN" b="0" i="1" smtClean="0">
                                  <a:latin typeface="Cambria Math" panose="02040503050406030204" pitchFamily="18" charset="0"/>
                                  <a:cs typeface="Times New Roman" panose="02020603050405020304" pitchFamily="18" charset="0"/>
                                </a:rPr>
                                <m:t>0</m:t>
                              </m:r>
                            </m:e>
                          </m:mr>
                          <m:mr>
                            <m:e>
                              <m:r>
                                <a:rPr lang="en-US" altLang="zh-CN" b="0" i="1" smtClean="0">
                                  <a:latin typeface="Cambria Math" panose="02040503050406030204" pitchFamily="18" charset="0"/>
                                  <a:cs typeface="Times New Roman" panose="02020603050405020304" pitchFamily="18" charset="0"/>
                                </a:rPr>
                                <m:t>0</m:t>
                              </m:r>
                            </m:e>
                            <m:e>
                              <m:r>
                                <a:rPr lang="en-US" altLang="zh-CN" b="0" i="1" smtClean="0">
                                  <a:latin typeface="Cambria Math" panose="02040503050406030204" pitchFamily="18" charset="0"/>
                                  <a:cs typeface="Times New Roman" panose="02020603050405020304" pitchFamily="18" charset="0"/>
                                </a:rPr>
                                <m:t>1</m:t>
                              </m:r>
                            </m:e>
                          </m:mr>
                        </m:m>
                      </m:e>
                    </m:d>
                    <m:r>
                      <a:rPr lang="en-US" altLang="zh-CN" b="0" i="0"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0" smtClean="0">
                            <a:latin typeface="Cambria Math" panose="02040503050406030204" pitchFamily="18" charset="0"/>
                            <a:cs typeface="Times New Roman" panose="02020603050405020304" pitchFamily="18" charset="0"/>
                          </a:rPr>
                          <m:t>23</m:t>
                        </m:r>
                      </m:e>
                    </m:d>
                    <m:r>
                      <a:rPr lang="en-US" altLang="zh-CN" b="0" i="0" smtClean="0">
                        <a:latin typeface="Cambria Math" panose="02040503050406030204" pitchFamily="18" charset="0"/>
                        <a:cs typeface="Times New Roman" panose="02020603050405020304" pitchFamily="18" charset="0"/>
                      </a:rPr>
                      <m:t>=</m:t>
                    </m:r>
                  </m:oMath>
                </a14:m>
                <a:r>
                  <a:rPr lang="en-US" altLang="zh-CN" dirty="0">
                    <a:cs typeface="Times New Roman" panose="02020603050405020304" pitchFamily="18" charset="0"/>
                  </a:rPr>
                  <a:t> </a:t>
                </a:r>
                <a14:m>
                  <m:oMath xmlns:m="http://schemas.openxmlformats.org/officeDocument/2006/math">
                    <m:d>
                      <m:dPr>
                        <m:ctrlPr>
                          <a:rPr lang="en-US" altLang="zh-CN" i="1">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i="1">
                                <a:latin typeface="Cambria Math" panose="02040503050406030204" pitchFamily="18" charset="0"/>
                                <a:cs typeface="Times New Roman" panose="02020603050405020304" pitchFamily="18" charset="0"/>
                              </a:rPr>
                            </m:ctrlPr>
                          </m:mPr>
                          <m:mr>
                            <m:e>
                              <m:r>
                                <m:rPr>
                                  <m:brk m:alnAt="7"/>
                                </m:rPr>
                                <a:rPr lang="en-US" altLang="zh-CN" i="1">
                                  <a:latin typeface="Cambria Math" panose="02040503050406030204" pitchFamily="18" charset="0"/>
                                  <a:cs typeface="Times New Roman" panose="02020603050405020304" pitchFamily="18" charset="0"/>
                                </a:rPr>
                                <m:t>1</m:t>
                              </m:r>
                            </m:e>
                            <m:e>
                              <m:r>
                                <a:rPr lang="en-US" altLang="zh-CN" i="1">
                                  <a:latin typeface="Cambria Math" panose="02040503050406030204" pitchFamily="18" charset="0"/>
                                  <a:cs typeface="Times New Roman" panose="02020603050405020304" pitchFamily="18" charset="0"/>
                                </a:rPr>
                                <m:t>0</m:t>
                              </m:r>
                            </m:e>
                          </m:mr>
                          <m:mr>
                            <m:e>
                              <m:r>
                                <a:rPr lang="en-US" altLang="zh-CN" i="1">
                                  <a:latin typeface="Cambria Math" panose="02040503050406030204" pitchFamily="18" charset="0"/>
                                  <a:cs typeface="Times New Roman" panose="02020603050405020304" pitchFamily="18" charset="0"/>
                                </a:rPr>
                                <m:t>0</m:t>
                              </m:r>
                            </m:e>
                            <m:e>
                              <m:r>
                                <a:rPr lang="en-US" altLang="zh-CN" b="0" i="1" smtClean="0">
                                  <a:latin typeface="Cambria Math" panose="02040503050406030204" pitchFamily="18" charset="0"/>
                                  <a:cs typeface="Times New Roman" panose="02020603050405020304" pitchFamily="18" charset="0"/>
                                </a:rPr>
                                <m:t>−1</m:t>
                              </m:r>
                            </m:e>
                          </m:mr>
                        </m:m>
                      </m:e>
                    </m:d>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r>
                          <a:rPr lang="en-US" altLang="zh-CN" b="0" i="1" smtClean="0">
                            <a:latin typeface="Cambria Math" panose="02040503050406030204" pitchFamily="18" charset="0"/>
                            <a:cs typeface="Times New Roman" panose="02020603050405020304" pitchFamily="18" charset="0"/>
                          </a:rPr>
                          <m:t>2</m:t>
                        </m:r>
                      </m:den>
                    </m:f>
                    <m:d>
                      <m:dPr>
                        <m:ctrlPr>
                          <a:rPr lang="en-US" altLang="zh-CN" i="1">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i="1">
                                <a:latin typeface="Cambria Math" panose="02040503050406030204" pitchFamily="18" charset="0"/>
                                <a:cs typeface="Times New Roman" panose="02020603050405020304" pitchFamily="18" charset="0"/>
                              </a:rPr>
                            </m:ctrlPr>
                          </m:mPr>
                          <m:mr>
                            <m:e>
                              <m:r>
                                <m:rPr>
                                  <m:brk m:alnAt="7"/>
                                </m:rPr>
                                <a:rPr lang="en-US" altLang="zh-CN" b="0" i="1" smtClean="0">
                                  <a:latin typeface="Cambria Math" panose="02040503050406030204" pitchFamily="18" charset="0"/>
                                  <a:cs typeface="Times New Roman" panose="02020603050405020304" pitchFamily="18" charset="0"/>
                                </a:rPr>
                                <m:t>1</m:t>
                              </m:r>
                            </m:e>
                            <m:e>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mr>
                          <m:mr>
                            <m:e>
                              <m:r>
                                <a:rPr lang="en-US" altLang="zh-CN" b="0" i="1" smtClean="0">
                                  <a:latin typeface="Cambria Math" panose="02040503050406030204" pitchFamily="18" charset="0"/>
                                  <a:cs typeface="Times New Roman" panose="02020603050405020304" pitchFamily="18" charset="0"/>
                                </a:rPr>
                                <m:t>−</m:t>
                              </m:r>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e>
                              <m:r>
                                <a:rPr lang="en-US" altLang="zh-CN" b="0" i="1" smtClean="0">
                                  <a:latin typeface="Cambria Math" panose="02040503050406030204" pitchFamily="18" charset="0"/>
                                  <a:cs typeface="Times New Roman" panose="02020603050405020304" pitchFamily="18" charset="0"/>
                                </a:rPr>
                                <m:t>−1</m:t>
                              </m:r>
                            </m:e>
                          </m:mr>
                        </m:m>
                      </m:e>
                    </m:d>
                    <m:r>
                      <a:rPr lang="en-US" altLang="zh-CN" b="0" i="0" smtClean="0">
                        <a:latin typeface="Cambria Math" panose="02040503050406030204" pitchFamily="18" charset="0"/>
                        <a:cs typeface="Times New Roman" panose="02020603050405020304" pitchFamily="18" charset="0"/>
                      </a:rPr>
                      <m:t>,</m:t>
                    </m:r>
                  </m:oMath>
                </a14:m>
                <a:endParaRPr lang="en-US" altLang="zh-CN" b="0" i="0" dirty="0">
                  <a:latin typeface="Cambria Math" panose="020405030504060302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r>
                            <a:rPr lang="en-US" altLang="zh-CN" b="0" i="1" smtClean="0">
                              <a:latin typeface="Cambria Math" panose="02040503050406030204" pitchFamily="18" charset="0"/>
                              <a:cs typeface="Times New Roman" panose="02020603050405020304" pitchFamily="18" charset="0"/>
                            </a:rPr>
                            <m:t>2</m:t>
                          </m:r>
                        </m:den>
                      </m:f>
                      <m:d>
                        <m:dPr>
                          <m:ctrlPr>
                            <a:rPr lang="en-US" altLang="zh-CN"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b="0" i="1" smtClean="0">
                                  <a:latin typeface="Cambria Math" panose="02040503050406030204" pitchFamily="18" charset="0"/>
                                  <a:cs typeface="Times New Roman" panose="02020603050405020304" pitchFamily="18" charset="0"/>
                                </a:rPr>
                              </m:ctrlPr>
                            </m:mPr>
                            <m:mr>
                              <m:e>
                                <m:r>
                                  <m:rPr>
                                    <m:brk m:alnAt="7"/>
                                  </m:rPr>
                                  <a:rPr lang="en-US" altLang="zh-CN" b="0" i="1" smtClean="0">
                                    <a:latin typeface="Cambria Math" panose="02040503050406030204" pitchFamily="18" charset="0"/>
                                    <a:cs typeface="Times New Roman" panose="02020603050405020304" pitchFamily="18" charset="0"/>
                                  </a:rPr>
                                  <m:t>1</m:t>
                                </m:r>
                              </m:e>
                              <m:e>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mr>
                            <m:mr>
                              <m:e>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e>
                                <m:r>
                                  <a:rPr lang="en-US" altLang="zh-CN" b="0" i="1" smtClean="0">
                                    <a:latin typeface="Cambria Math" panose="02040503050406030204" pitchFamily="18" charset="0"/>
                                    <a:cs typeface="Times New Roman" panose="02020603050405020304" pitchFamily="18" charset="0"/>
                                  </a:rPr>
                                  <m:t>1</m:t>
                                </m:r>
                              </m:e>
                            </m:mr>
                          </m:m>
                        </m:e>
                      </m:d>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123</m:t>
                          </m:r>
                        </m:e>
                      </m:d>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r>
                            <a:rPr lang="en-US" altLang="zh-CN" b="0" i="1" smtClean="0">
                              <a:latin typeface="Cambria Math" panose="02040503050406030204" pitchFamily="18" charset="0"/>
                              <a:cs typeface="Times New Roman" panose="02020603050405020304" pitchFamily="18" charset="0"/>
                            </a:rPr>
                            <m:t>2</m:t>
                          </m:r>
                        </m:den>
                      </m:f>
                      <m:d>
                        <m:dPr>
                          <m:ctrlPr>
                            <a:rPr lang="en-US" altLang="zh-CN" i="1">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i="1">
                                  <a:latin typeface="Cambria Math" panose="02040503050406030204" pitchFamily="18" charset="0"/>
                                  <a:cs typeface="Times New Roman" panose="02020603050405020304" pitchFamily="18" charset="0"/>
                                </a:rPr>
                              </m:ctrlPr>
                            </m:mPr>
                            <m:mr>
                              <m:e>
                                <m:r>
                                  <m:rPr>
                                    <m:brk m:alnAt="7"/>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m:t>
                                </m:r>
                              </m:e>
                              <m:e>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mr>
                            <m:mr>
                              <m:e>
                                <m:r>
                                  <a:rPr lang="en-US" altLang="zh-CN" b="0" i="1" smtClean="0">
                                    <a:latin typeface="Cambria Math" panose="02040503050406030204" pitchFamily="18" charset="0"/>
                                    <a:cs typeface="Times New Roman" panose="02020603050405020304" pitchFamily="18" charset="0"/>
                                  </a:rPr>
                                  <m:t>−</m:t>
                                </m:r>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e>
                                <m:r>
                                  <a:rPr lang="en-US" altLang="zh-CN" b="0" i="1" smtClean="0">
                                    <a:latin typeface="Cambria Math" panose="02040503050406030204" pitchFamily="18" charset="0"/>
                                    <a:cs typeface="Times New Roman" panose="02020603050405020304" pitchFamily="18" charset="0"/>
                                  </a:rPr>
                                  <m:t>−1</m:t>
                                </m:r>
                              </m:e>
                            </m:mr>
                          </m:m>
                        </m:e>
                      </m:d>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132</m:t>
                          </m:r>
                        </m:e>
                      </m:d>
                      <m:r>
                        <a:rPr lang="en-US" altLang="zh-CN" b="0" i="1" smtClean="0">
                          <a:latin typeface="Cambria Math" panose="02040503050406030204" pitchFamily="18" charset="0"/>
                          <a:cs typeface="Times New Roman" panose="02020603050405020304" pitchFamily="18" charset="0"/>
                        </a:rPr>
                        <m:t>=</m:t>
                      </m:r>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1</m:t>
                          </m:r>
                        </m:num>
                        <m:den>
                          <m:r>
                            <a:rPr lang="en-US" altLang="zh-CN" b="0" i="1" smtClean="0">
                              <a:latin typeface="Cambria Math" panose="02040503050406030204" pitchFamily="18" charset="0"/>
                              <a:cs typeface="Times New Roman" panose="02020603050405020304" pitchFamily="18" charset="0"/>
                            </a:rPr>
                            <m:t>2</m:t>
                          </m:r>
                        </m:den>
                      </m:f>
                      <m:d>
                        <m:dPr>
                          <m:ctrlPr>
                            <a:rPr lang="en-US" altLang="zh-CN" i="1">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i="1">
                                  <a:latin typeface="Cambria Math" panose="02040503050406030204" pitchFamily="18" charset="0"/>
                                  <a:cs typeface="Times New Roman" panose="02020603050405020304" pitchFamily="18" charset="0"/>
                                </a:rPr>
                              </m:ctrlPr>
                            </m:mPr>
                            <m:mr>
                              <m:e>
                                <m:r>
                                  <m:rPr>
                                    <m:brk m:alnAt="7"/>
                                  </m:rP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m:t>
                                </m:r>
                              </m:e>
                              <m:e>
                                <m:r>
                                  <a:rPr lang="en-US" altLang="zh-CN" b="0" i="1" smtClean="0">
                                    <a:latin typeface="Cambria Math" panose="02040503050406030204" pitchFamily="18" charset="0"/>
                                    <a:cs typeface="Times New Roman" panose="02020603050405020304" pitchFamily="18" charset="0"/>
                                  </a:rPr>
                                  <m:t>−</m:t>
                                </m:r>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mr>
                            <m:mr>
                              <m:e>
                                <m:rad>
                                  <m:radPr>
                                    <m:degHide m:val="on"/>
                                    <m:ctrlPr>
                                      <a:rPr lang="en-US" altLang="zh-CN" b="0" i="1" smtClean="0">
                                        <a:latin typeface="Cambria Math" panose="02040503050406030204" pitchFamily="18" charset="0"/>
                                        <a:cs typeface="Times New Roman" panose="02020603050405020304" pitchFamily="18" charset="0"/>
                                      </a:rPr>
                                    </m:ctrlPr>
                                  </m:radPr>
                                  <m:deg/>
                                  <m:e>
                                    <m:r>
                                      <a:rPr lang="en-US" altLang="zh-CN" b="0" i="1" smtClean="0">
                                        <a:latin typeface="Cambria Math" panose="02040503050406030204" pitchFamily="18" charset="0"/>
                                        <a:cs typeface="Times New Roman" panose="02020603050405020304" pitchFamily="18" charset="0"/>
                                      </a:rPr>
                                      <m:t>3</m:t>
                                    </m:r>
                                  </m:e>
                                </m:rad>
                              </m:e>
                              <m:e>
                                <m:r>
                                  <a:rPr lang="en-US" altLang="zh-CN" b="0" i="1" smtClean="0">
                                    <a:latin typeface="Cambria Math" panose="02040503050406030204" pitchFamily="18" charset="0"/>
                                    <a:cs typeface="Times New Roman" panose="02020603050405020304" pitchFamily="18" charset="0"/>
                                  </a:rPr>
                                  <m:t>−1</m:t>
                                </m:r>
                              </m:e>
                            </m:mr>
                          </m:m>
                        </m:e>
                      </m:d>
                    </m:oMath>
                  </m:oMathPara>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You may already notice that these matrices are reflections and rotations on the 2-d plane. Yes, that’s exactly how it is obtained. </a:t>
                </a:r>
              </a:p>
              <a:p>
                <a:r>
                  <a:rPr lang="en-US" altLang="zh-CN" dirty="0">
                    <a:latin typeface="Times New Roman" panose="02020603050405020304" pitchFamily="18" charset="0"/>
                    <a:cs typeface="Times New Roman" panose="02020603050405020304" pitchFamily="18" charset="0"/>
                  </a:rPr>
                  <a:t>The representation above is faithful. We can have another degenerate representation that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cs typeface="Times New Roman" panose="02020603050405020304" pitchFamily="18" charset="0"/>
                      </a:rPr>
                      <m:t>=1,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123</m:t>
                        </m:r>
                      </m:e>
                    </m:d>
                    <m:r>
                      <a:rPr lang="en-US" altLang="zh-CN" b="0" i="1" smtClean="0">
                        <a:latin typeface="Cambria Math" panose="02040503050406030204" pitchFamily="18" charset="0"/>
                        <a:cs typeface="Times New Roman" panose="02020603050405020304" pitchFamily="18" charset="0"/>
                      </a:rPr>
                      <m:t>=1,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132</m:t>
                        </m:r>
                      </m:e>
                    </m:d>
                    <m:r>
                      <a:rPr lang="en-US" altLang="zh-CN" b="0" i="1" smtClean="0">
                        <a:latin typeface="Cambria Math" panose="02040503050406030204" pitchFamily="18" charset="0"/>
                        <a:cs typeface="Times New Roman" panose="02020603050405020304" pitchFamily="18" charset="0"/>
                      </a:rPr>
                      <m:t>=1,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r>
                      <a:rPr lang="en-US" altLang="zh-CN" b="0" i="1" smtClean="0">
                        <a:latin typeface="Cambria Math" panose="02040503050406030204" pitchFamily="18" charset="0"/>
                        <a:cs typeface="Times New Roman" panose="02020603050405020304" pitchFamily="18" charset="0"/>
                      </a:rPr>
                      <m:t>=−1,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23</m:t>
                        </m:r>
                      </m:e>
                    </m:d>
                    <m:r>
                      <a:rPr lang="en-US" altLang="zh-CN" b="0" i="1" smtClean="0">
                        <a:latin typeface="Cambria Math" panose="02040503050406030204" pitchFamily="18" charset="0"/>
                        <a:cs typeface="Times New Roman" panose="02020603050405020304" pitchFamily="18" charset="0"/>
                      </a:rPr>
                      <m:t>=−1,</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r>
                      <a:rPr lang="en-US" altLang="zh-CN" b="0" i="1" smtClean="0">
                        <a:latin typeface="Cambria Math" panose="02040503050406030204" pitchFamily="18" charset="0"/>
                        <a:cs typeface="Times New Roman" panose="02020603050405020304" pitchFamily="18" charset="0"/>
                      </a:rPr>
                      <m:t>=−1.</m:t>
                    </m:r>
                  </m:oMath>
                </a14:m>
                <a:r>
                  <a:rPr lang="en-US" altLang="zh-CN" dirty="0">
                    <a:latin typeface="Times New Roman" panose="02020603050405020304" pitchFamily="18" charset="0"/>
                    <a:cs typeface="Times New Roman" panose="02020603050405020304" pitchFamily="18" charset="0"/>
                  </a:rPr>
                  <a:t> We can see rotations are mapped to 1 since they are orientation-preserving, while flips/ reflections are mapped to -1 sine they are not.</a:t>
                </a:r>
              </a:p>
              <a:p>
                <a:r>
                  <a:rPr lang="en-US" altLang="zh-CN" dirty="0">
                    <a:latin typeface="Times New Roman" panose="02020603050405020304" pitchFamily="18" charset="0"/>
                    <a:cs typeface="Times New Roman" panose="02020603050405020304" pitchFamily="18" charset="0"/>
                  </a:rPr>
                  <a:t>We can even have a more degenerate (which renders it more boring) representation that sends every element to 1. </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EC49DAF3-2E2F-4C57-8794-55D5CE6F192F}"/>
                  </a:ext>
                </a:extLst>
              </p:cNvPr>
              <p:cNvSpPr>
                <a:spLocks noGrp="1" noRot="1" noChangeAspect="1" noMove="1" noResize="1" noEditPoints="1" noAdjustHandles="1" noChangeArrowheads="1" noChangeShapeType="1" noTextEdit="1"/>
              </p:cNvSpPr>
              <p:nvPr>
                <p:ph idx="1"/>
              </p:nvPr>
            </p:nvSpPr>
            <p:spPr>
              <a:xfrm>
                <a:off x="159657" y="1335314"/>
                <a:ext cx="11290905" cy="5483981"/>
              </a:xfrm>
              <a:blipFill>
                <a:blip r:embed="rId2"/>
                <a:stretch>
                  <a:fillRect l="-810" t="-1667" r="-1404" b="-155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D108A2F0-DFB4-4278-9025-7C0BD71D0257}"/>
              </a:ext>
            </a:extLst>
          </p:cNvPr>
          <p:cNvPicPr>
            <a:picLocks noChangeAspect="1"/>
          </p:cNvPicPr>
          <p:nvPr/>
        </p:nvPicPr>
        <p:blipFill>
          <a:blip r:embed="rId3"/>
          <a:stretch>
            <a:fillRect/>
          </a:stretch>
        </p:blipFill>
        <p:spPr>
          <a:xfrm>
            <a:off x="7953208" y="1270072"/>
            <a:ext cx="1626839" cy="1318235"/>
          </a:xfrm>
          <a:prstGeom prst="rect">
            <a:avLst/>
          </a:prstGeom>
        </p:spPr>
      </p:pic>
    </p:spTree>
    <p:extLst>
      <p:ext uri="{BB962C8B-B14F-4D97-AF65-F5344CB8AC3E}">
        <p14:creationId xmlns:p14="http://schemas.microsoft.com/office/powerpoint/2010/main" val="12969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1474A-05A1-43C5-955B-6D989A5DF4E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The matrix representation is not unique</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036934-5844-4943-A2EF-D36E481FD6FC}"/>
                  </a:ext>
                </a:extLst>
              </p:cNvPr>
              <p:cNvSpPr>
                <a:spLocks noGrp="1"/>
              </p:cNvSpPr>
              <p:nvPr>
                <p:ph idx="1"/>
              </p:nvPr>
            </p:nvSpPr>
            <p:spPr>
              <a:xfrm>
                <a:off x="794657" y="1515986"/>
                <a:ext cx="10515600" cy="5267023"/>
              </a:xfrm>
            </p:spPr>
            <p:txBody>
              <a:bodyPr>
                <a:normAutofit/>
              </a:bodyPr>
              <a:lstStyle/>
              <a:p>
                <a:r>
                  <a:rPr lang="en-US" altLang="zh-CN" dirty="0">
                    <a:latin typeface="Times New Roman" panose="02020603050405020304" pitchFamily="18" charset="0"/>
                    <a:cs typeface="Times New Roman" panose="02020603050405020304" pitchFamily="18" charset="0"/>
                  </a:rPr>
                  <a:t>It is obvious that the matrix representation cannot be unique, as can be seen from three perspectives:</a:t>
                </a:r>
              </a:p>
              <a:p>
                <a:r>
                  <a:rPr lang="en-US" altLang="zh-CN" dirty="0">
                    <a:latin typeface="Times New Roman" panose="02020603050405020304" pitchFamily="18" charset="0"/>
                    <a:cs typeface="Times New Roman" panose="02020603050405020304" pitchFamily="18" charset="0"/>
                  </a:rPr>
                  <a:t>1. Ware free to choose the vector space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en-US" altLang="zh-CN" dirty="0">
                    <a:latin typeface="Times New Roman" panose="02020603050405020304" pitchFamily="18" charset="0"/>
                    <a:cs typeface="Times New Roman" panose="02020603050405020304" pitchFamily="18" charset="0"/>
                  </a:rPr>
                  <a:t>. </a:t>
                </a:r>
              </a:p>
              <a:p>
                <a:r>
                  <a:rPr lang="en-US" altLang="zh-CN" dirty="0">
                    <a:latin typeface="Times New Roman" panose="02020603050405020304" pitchFamily="18" charset="0"/>
                    <a:cs typeface="Times New Roman" panose="02020603050405020304" pitchFamily="18" charset="0"/>
                  </a:rPr>
                  <a:t>2. Even for the same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en-US" altLang="zh-CN" dirty="0">
                    <a:latin typeface="Times New Roman" panose="02020603050405020304" pitchFamily="18" charset="0"/>
                    <a:cs typeface="Times New Roman" panose="02020603050405020304" pitchFamily="18" charset="0"/>
                  </a:rPr>
                  <a:t>, we may have different way to set up the homomorphism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𝑈</m:t>
                    </m:r>
                  </m:oMath>
                </a14:m>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3. Even for the same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𝑈</m:t>
                    </m:r>
                  </m:oMath>
                </a14:m>
                <a:r>
                  <a:rPr lang="en-US" altLang="zh-CN" dirty="0">
                    <a:latin typeface="Times New Roman" panose="02020603050405020304" pitchFamily="18" charset="0"/>
                    <a:cs typeface="Times New Roman" panose="02020603050405020304" pitchFamily="18" charset="0"/>
                  </a:rPr>
                  <a:t>, we can use different basis vectors in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so that the matrix representation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𝐷</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will show up differently.</a:t>
                </a:r>
              </a:p>
              <a:p>
                <a:r>
                  <a:rPr lang="en-US" altLang="zh-CN" dirty="0">
                    <a:latin typeface="Times New Roman" panose="02020603050405020304" pitchFamily="18" charset="0"/>
                    <a:cs typeface="Times New Roman" panose="02020603050405020304" pitchFamily="18" charset="0"/>
                  </a:rPr>
                  <a:t>But from perspective 3, we also find an epiphany, since we know that matrix representation of the same linear operator, despite looking different with different bases, must similar, meaning that </a:t>
                </a:r>
                <a14:m>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 </m:t>
                        </m:r>
                      </m:sub>
                      <m:sup>
                        <m:r>
                          <a:rPr lang="en-US" altLang="zh-CN" b="0" i="1" smtClean="0">
                            <a:latin typeface="Cambria Math" panose="02040503050406030204" pitchFamily="18" charset="0"/>
                            <a:cs typeface="Times New Roman" panose="02020603050405020304" pitchFamily="18" charset="0"/>
                          </a:rPr>
                          <m:t>2</m:t>
                        </m:r>
                      </m:sup>
                    </m:sSubSup>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𝑇</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𝐷</m:t>
                        </m:r>
                      </m:e>
                      <m:sup>
                        <m:r>
                          <a:rPr lang="en-US" altLang="zh-CN" b="0" i="1" smtClean="0">
                            <a:latin typeface="Cambria Math" panose="02040503050406030204" pitchFamily="18" charset="0"/>
                            <a:cs typeface="Times New Roman" panose="02020603050405020304" pitchFamily="18" charset="0"/>
                          </a:rPr>
                          <m:t>1</m:t>
                        </m:r>
                      </m:sup>
                    </m:sSup>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𝑇</m:t>
                        </m:r>
                      </m:e>
                      <m:sup>
                        <m:r>
                          <a:rPr lang="en-US" altLang="zh-CN" b="0" i="1" smtClean="0">
                            <a:latin typeface="Cambria Math" panose="02040503050406030204" pitchFamily="18" charset="0"/>
                            <a:cs typeface="Times New Roman" panose="02020603050405020304" pitchFamily="18" charset="0"/>
                          </a:rPr>
                          <m:t>−1</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where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𝑇</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an invertible change of basis. This gives us a motivation to define which representations are the “same”.</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7C036934-5844-4943-A2EF-D36E481FD6FC}"/>
                  </a:ext>
                </a:extLst>
              </p:cNvPr>
              <p:cNvSpPr>
                <a:spLocks noGrp="1" noRot="1" noChangeAspect="1" noMove="1" noResize="1" noEditPoints="1" noAdjustHandles="1" noChangeArrowheads="1" noChangeShapeType="1" noTextEdit="1"/>
              </p:cNvSpPr>
              <p:nvPr>
                <p:ph idx="1"/>
              </p:nvPr>
            </p:nvSpPr>
            <p:spPr>
              <a:xfrm>
                <a:off x="794657" y="1515986"/>
                <a:ext cx="10515600" cy="5267023"/>
              </a:xfrm>
              <a:blipFill>
                <a:blip r:embed="rId2"/>
                <a:stretch>
                  <a:fillRect l="-1043" t="-2083" r="-1217" b="-21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259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AC7A5C-EB5D-4F49-B823-BC539AC0863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Equivalent representations</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39F0D1F-BDB5-4DD4-80A6-AEFE2B9DF3A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We generalize the idea to define the equivalency of two representations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𝑈</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2</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𝑈</m:t>
                            </m:r>
                          </m:e>
                          <m:sub>
                            <m:r>
                              <a:rPr lang="en-US" altLang="zh-CN" b="0" i="1" smtClean="0">
                                <a:latin typeface="Cambria Math" panose="02040503050406030204" pitchFamily="18" charset="0"/>
                                <a:cs typeface="Times New Roman" panose="02020603050405020304" pitchFamily="18" charset="0"/>
                              </a:rPr>
                              <m:t>2</m:t>
                            </m:r>
                          </m:sub>
                        </m:sSub>
                      </m:e>
                    </m:d>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If there is a homomorphism (sometimes also called an intertwining operator)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𝜙</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2</m:t>
                        </m:r>
                      </m:sub>
                    </m:sSub>
                  </m:oMath>
                </a14:m>
                <a:r>
                  <a:rPr lang="en-US" altLang="zh-CN" dirty="0">
                    <a:latin typeface="Times New Roman" panose="02020603050405020304" pitchFamily="18" charset="0"/>
                    <a:cs typeface="Times New Roman" panose="02020603050405020304" pitchFamily="18" charset="0"/>
                  </a:rPr>
                  <a:t> such that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𝑈</m:t>
                        </m:r>
                      </m:e>
                      <m:sub>
                        <m:r>
                          <a:rPr lang="en-US" altLang="zh-CN" b="0" i="1" smtClean="0">
                            <a:latin typeface="Cambria Math" panose="02040503050406030204" pitchFamily="18" charset="0"/>
                            <a:cs typeface="Times New Roman" panose="02020603050405020304" pitchFamily="18" charset="0"/>
                          </a:rPr>
                          <m:t>2</m:t>
                        </m:r>
                      </m:sub>
                    </m:sSub>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r>
                      <a:rPr lang="en-US" altLang="zh-CN" b="0" i="1" smtClean="0">
                        <a:latin typeface="Cambria Math" panose="02040503050406030204" pitchFamily="18" charset="0"/>
                        <a:cs typeface="Times New Roman" panose="02020603050405020304" pitchFamily="18" charset="0"/>
                      </a:rPr>
                      <m:t>𝜙</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𝑣</m:t>
                        </m:r>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𝜙</m:t>
                    </m:r>
                    <m:d>
                      <m:dPr>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𝑈</m:t>
                            </m:r>
                          </m:e>
                          <m:sub>
                            <m:r>
                              <a:rPr lang="en-US" altLang="zh-CN" b="0" i="1" smtClean="0">
                                <a:latin typeface="Cambria Math" panose="02040503050406030204" pitchFamily="18" charset="0"/>
                                <a:cs typeface="Times New Roman" panose="02020603050405020304" pitchFamily="18" charset="0"/>
                              </a:rPr>
                              <m:t>1</m:t>
                            </m:r>
                          </m:sub>
                        </m:sSub>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r>
                          <a:rPr lang="en-US" altLang="zh-CN" b="0" i="1" smtClean="0">
                            <a:latin typeface="Cambria Math" panose="02040503050406030204" pitchFamily="18" charset="0"/>
                            <a:cs typeface="Times New Roman" panose="02020603050405020304" pitchFamily="18" charset="0"/>
                          </a:rPr>
                          <m:t>𝑣</m:t>
                        </m:r>
                      </m:e>
                    </m:d>
                  </m:oMath>
                </a14:m>
                <a:r>
                  <a:rPr lang="en-US" altLang="zh-CN" dirty="0">
                    <a:latin typeface="Times New Roman" panose="02020603050405020304" pitchFamily="18" charset="0"/>
                    <a:cs typeface="Times New Roman" panose="02020603050405020304" pitchFamily="18" charset="0"/>
                  </a:rPr>
                  <a:t> for every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𝑣</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1</m:t>
                        </m:r>
                      </m:sub>
                    </m:sSub>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𝜙</m:t>
                    </m:r>
                  </m:oMath>
                </a14:m>
                <a:r>
                  <a:rPr lang="en-US" altLang="zh-CN" dirty="0">
                    <a:latin typeface="Times New Roman" panose="02020603050405020304" pitchFamily="18" charset="0"/>
                    <a:cs typeface="Times New Roman" panose="02020603050405020304" pitchFamily="18" charset="0"/>
                  </a:rPr>
                  <a:t> is an isomorphism, meaning that it is invertible, we will have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𝜙</m:t>
                            </m:r>
                          </m:e>
                          <m:sup>
                            <m:r>
                              <a:rPr lang="en-US" altLang="zh-CN" b="0" i="1" smtClean="0">
                                <a:latin typeface="Cambria Math" panose="02040503050406030204" pitchFamily="18" charset="0"/>
                                <a:cs typeface="Times New Roman" panose="02020603050405020304" pitchFamily="18" charset="0"/>
                              </a:rPr>
                              <m:t>−1</m:t>
                            </m:r>
                          </m:sup>
                        </m:sSup>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𝑈</m:t>
                            </m:r>
                          </m:e>
                          <m:sub>
                            <m:r>
                              <a:rPr lang="en-US" altLang="zh-CN" b="0" i="1" smtClean="0">
                                <a:latin typeface="Cambria Math" panose="02040503050406030204" pitchFamily="18" charset="0"/>
                                <a:cs typeface="Times New Roman" panose="02020603050405020304" pitchFamily="18" charset="0"/>
                              </a:rPr>
                              <m:t>2</m:t>
                            </m:r>
                          </m:sub>
                        </m:sSub>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r>
                          <a:rPr lang="en-US" altLang="zh-CN" b="0" i="1" smtClean="0">
                            <a:latin typeface="Cambria Math" panose="02040503050406030204" pitchFamily="18" charset="0"/>
                            <a:cs typeface="Times New Roman" panose="02020603050405020304" pitchFamily="18" charset="0"/>
                          </a:rPr>
                          <m:t>𝜙</m:t>
                        </m:r>
                      </m:e>
                    </m:d>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𝑣</m:t>
                        </m:r>
                      </m:e>
                    </m:d>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𝑈</m:t>
                        </m:r>
                      </m:e>
                      <m:sub>
                        <m:r>
                          <a:rPr lang="en-US" altLang="zh-CN" b="0" i="1" smtClean="0">
                            <a:latin typeface="Cambria Math" panose="02040503050406030204" pitchFamily="18" charset="0"/>
                            <a:cs typeface="Times New Roman" panose="02020603050405020304" pitchFamily="18" charset="0"/>
                          </a:rPr>
                          <m:t>1</m:t>
                        </m:r>
                      </m:sub>
                    </m:sSub>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𝑣</m:t>
                        </m:r>
                      </m:e>
                    </m:d>
                    <m:r>
                      <a:rPr lang="en-US" altLang="zh-CN" b="0" i="0"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This resembles much the similarity of two matrices, so we will call the two representations </a:t>
                </a:r>
                <a:r>
                  <a:rPr lang="en-US" altLang="zh-CN" b="1" dirty="0">
                    <a:latin typeface="Times New Roman" panose="02020603050405020304" pitchFamily="18" charset="0"/>
                    <a:cs typeface="Times New Roman" panose="02020603050405020304" pitchFamily="18" charset="0"/>
                  </a:rPr>
                  <a:t>equivalent </a:t>
                </a:r>
                <a:r>
                  <a:rPr lang="en-US" altLang="zh-CN" dirty="0">
                    <a:latin typeface="Times New Roman" panose="02020603050405020304" pitchFamily="18" charset="0"/>
                    <a:cs typeface="Times New Roman" panose="02020603050405020304" pitchFamily="18" charset="0"/>
                  </a:rPr>
                  <a:t>if such an isomorphism could be found. </a:t>
                </a:r>
              </a:p>
              <a:p>
                <a:r>
                  <a:rPr lang="en-US" altLang="zh-CN" dirty="0">
                    <a:latin typeface="Times New Roman" panose="02020603050405020304" pitchFamily="18" charset="0"/>
                    <a:cs typeface="Times New Roman" panose="02020603050405020304" pitchFamily="18" charset="0"/>
                  </a:rPr>
                  <a:t>From now on we will use superscript to indicate different representations. </a:t>
                </a:r>
              </a:p>
              <a:p>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739F0D1F-BDB5-4DD4-80A6-AEFE2B9DF3AD}"/>
                  </a:ext>
                </a:extLst>
              </p:cNvPr>
              <p:cNvSpPr>
                <a:spLocks noGrp="1" noRot="1" noChangeAspect="1" noMove="1" noResize="1" noEditPoints="1" noAdjustHandles="1" noChangeArrowheads="1" noChangeShapeType="1" noTextEdit="1"/>
              </p:cNvSpPr>
              <p:nvPr>
                <p:ph idx="1"/>
              </p:nvPr>
            </p:nvSpPr>
            <p:spPr>
              <a:blipFill>
                <a:blip r:embed="rId2"/>
                <a:stretch>
                  <a:fillRect l="-1043" t="-3361" r="-812" b="-21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037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F559E6-78CC-426E-881B-3BB4861E7F9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Smaller, easier</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840E3B0-9B0A-42E9-B021-C9D1FCB05275}"/>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For a matrix representation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𝐷</m:t>
                        </m:r>
                      </m:e>
                      <m:sup>
                        <m:r>
                          <a:rPr lang="en-US" altLang="zh-CN" b="0" i="1" smtClean="0">
                            <a:latin typeface="Cambria Math" panose="02040503050406030204" pitchFamily="18" charset="0"/>
                            <a:cs typeface="Times New Roman" panose="02020603050405020304" pitchFamily="18" charset="0"/>
                          </a:rPr>
                          <m:t>𝜇</m:t>
                        </m:r>
                      </m:sup>
                    </m:sSup>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oMath>
                </a14:m>
                <a:r>
                  <a:rPr lang="en-US" altLang="zh-CN" dirty="0">
                    <a:latin typeface="Times New Roman" panose="02020603050405020304" pitchFamily="18" charset="0"/>
                    <a:cs typeface="Times New Roman" panose="02020603050405020304" pitchFamily="18" charset="0"/>
                  </a:rPr>
                  <a:t>, we all know that smaller matrices are easier to handle. Thus, we are asking whether we can decompose a representation into “smaller” ones. </a:t>
                </a:r>
              </a:p>
              <a:p>
                <a:r>
                  <a:rPr lang="en-US" altLang="zh-CN" dirty="0">
                    <a:latin typeface="Times New Roman" panose="02020603050405020304" pitchFamily="18" charset="0"/>
                    <a:cs typeface="Times New Roman" panose="02020603050405020304" pitchFamily="18" charset="0"/>
                  </a:rPr>
                  <a:t>If we can decompose the vector space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into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𝑉</m:t>
                        </m:r>
                      </m:e>
                      <m:sub>
                        <m:r>
                          <a:rPr lang="en-US" altLang="zh-CN" b="0" i="1" smtClean="0">
                            <a:latin typeface="Cambria Math" panose="02040503050406030204" pitchFamily="18" charset="0"/>
                            <a:cs typeface="Times New Roman" panose="02020603050405020304" pitchFamily="18" charset="0"/>
                          </a:rPr>
                          <m:t>2</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such that each subspace can form its own representation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then we say that this representation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a:t>
                </a:r>
                <a:r>
                  <a:rPr lang="en-US" altLang="zh-CN" b="1" dirty="0">
                    <a:latin typeface="Times New Roman" panose="02020603050405020304" pitchFamily="18" charset="0"/>
                    <a:cs typeface="Times New Roman" panose="02020603050405020304" pitchFamily="18" charset="0"/>
                  </a:rPr>
                  <a:t>decomposable</a:t>
                </a:r>
                <a:r>
                  <a:rPr lang="en-US" altLang="zh-CN" dirty="0">
                    <a:latin typeface="Times New Roman" panose="02020603050405020304" pitchFamily="18" charset="0"/>
                    <a:cs typeface="Times New Roman" panose="02020603050405020304" pitchFamily="18" charset="0"/>
                  </a:rPr>
                  <a:t>. If not, it is </a:t>
                </a:r>
                <a:r>
                  <a:rPr lang="en-US" altLang="zh-CN" b="1" dirty="0">
                    <a:latin typeface="Times New Roman" panose="02020603050405020304" pitchFamily="18" charset="0"/>
                    <a:cs typeface="Times New Roman" panose="02020603050405020304" pitchFamily="18" charset="0"/>
                  </a:rPr>
                  <a:t>indecomposable</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Or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perhaps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find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subspace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𝑊</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oMath>
                </a14:m>
                <a:r>
                  <a:rPr lang="en-US" altLang="zh-CN" dirty="0">
                    <a:latin typeface="Times New Roman" panose="02020603050405020304" pitchFamily="18" charset="0"/>
                    <a:cs typeface="Times New Roman" panose="02020603050405020304" pitchFamily="18" charset="0"/>
                  </a:rPr>
                  <a:t>, such that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𝑊</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is invariant under every linear operation induced by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 this case we say this representation is </a:t>
                </a:r>
                <a:r>
                  <a:rPr lang="en-US" altLang="zh-CN" b="1" dirty="0">
                    <a:latin typeface="Times New Roman" panose="02020603050405020304" pitchFamily="18" charset="0"/>
                    <a:cs typeface="Times New Roman" panose="02020603050405020304" pitchFamily="18" charset="0"/>
                  </a:rPr>
                  <a:t>reducible</a:t>
                </a:r>
                <a:r>
                  <a:rPr lang="en-US" altLang="zh-CN" dirty="0">
                    <a:latin typeface="Times New Roman" panose="02020603050405020304" pitchFamily="18" charset="0"/>
                    <a:cs typeface="Times New Roman" panose="02020603050405020304" pitchFamily="18" charset="0"/>
                  </a:rPr>
                  <a:t>. Otherwise, </a:t>
                </a:r>
                <a:r>
                  <a:rPr lang="en-US" altLang="zh-CN" b="1" dirty="0">
                    <a:latin typeface="Times New Roman" panose="02020603050405020304" pitchFamily="18" charset="0"/>
                    <a:cs typeface="Times New Roman" panose="02020603050405020304" pitchFamily="18" charset="0"/>
                  </a:rPr>
                  <a:t>irreducible</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It is clear from definition that an irreducible representation must be indecomposable, but the inverse is in general not true.</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0840E3B0-9B0A-42E9-B021-C9D1FCB05275}"/>
                  </a:ext>
                </a:extLst>
              </p:cNvPr>
              <p:cNvSpPr>
                <a:spLocks noGrp="1" noRot="1" noChangeAspect="1" noMove="1" noResize="1" noEditPoints="1" noAdjustHandles="1" noChangeArrowheads="1" noChangeShapeType="1" noTextEdit="1"/>
              </p:cNvSpPr>
              <p:nvPr>
                <p:ph idx="1"/>
              </p:nvPr>
            </p:nvSpPr>
            <p:spPr>
              <a:blipFill>
                <a:blip r:embed="rId2"/>
                <a:stretch>
                  <a:fillRect l="-1043" t="-3361" r="-1159" b="-1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66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5AD82F-C138-49EB-B7F6-DEFC3055376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Symmetric, easier</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AA660CB-3ABB-4EF2-90E0-3AA3030FBC4B}"/>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Sometimes reducibility also comes with symmetry, which makes things easier (and more in common).</a:t>
                </a:r>
              </a:p>
              <a:p>
                <a:r>
                  <a:rPr lang="en-US" altLang="zh-CN" dirty="0">
                    <a:latin typeface="Times New Roman" panose="02020603050405020304" pitchFamily="18" charset="0"/>
                    <a:cs typeface="Times New Roman" panose="02020603050405020304" pitchFamily="18" charset="0"/>
                  </a:rPr>
                  <a:t>For instance, the Wigner-Eckart theorem </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proves that by resorting to spherical tensors </a:t>
                </a:r>
                <a14:m>
                  <m:oMath xmlns:m="http://schemas.openxmlformats.org/officeDocument/2006/math">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𝑇</m:t>
                        </m:r>
                      </m:e>
                      <m:sub>
                        <m:r>
                          <a:rPr lang="en-US" altLang="zh-CN" b="0" i="1" smtClean="0">
                            <a:latin typeface="Cambria Math" panose="02040503050406030204" pitchFamily="18" charset="0"/>
                            <a:cs typeface="Times New Roman" panose="02020603050405020304" pitchFamily="18" charset="0"/>
                          </a:rPr>
                          <m:t>𝑞</m:t>
                        </m:r>
                      </m:sub>
                      <m:sup>
                        <m:r>
                          <a:rPr lang="en-US" altLang="zh-CN" b="0" i="1" smtClean="0">
                            <a:latin typeface="Cambria Math" panose="02040503050406030204" pitchFamily="18" charset="0"/>
                            <a:cs typeface="Times New Roman" panose="02020603050405020304" pitchFamily="18" charset="0"/>
                          </a:rPr>
                          <m:t>𝑘</m:t>
                        </m:r>
                      </m:sup>
                    </m:sSubSup>
                  </m:oMath>
                </a14:m>
                <a:r>
                  <a:rPr lang="en-US" altLang="zh-CN" dirty="0">
                    <a:latin typeface="Times New Roman" panose="02020603050405020304" pitchFamily="18" charset="0"/>
                    <a:cs typeface="Times New Roman" panose="02020603050405020304" pitchFamily="18" charset="0"/>
                  </a:rPr>
                  <a:t>, which forms an irreducible space for each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𝑘</m:t>
                    </m:r>
                  </m:oMath>
                </a14:m>
                <a:r>
                  <a:rPr lang="en-US" altLang="zh-CN" dirty="0">
                    <a:latin typeface="Times New Roman" panose="02020603050405020304" pitchFamily="18" charset="0"/>
                    <a:cs typeface="Times New Roman" panose="02020603050405020304" pitchFamily="18" charset="0"/>
                  </a:rPr>
                  <a:t> under the operation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𝑆𝑂</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3</m:t>
                        </m:r>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𝑆𝑈</m:t>
                    </m:r>
                    <m:r>
                      <a:rPr lang="en-US" altLang="zh-CN" b="0" i="1" smtClean="0">
                        <a:latin typeface="Cambria Math" panose="02040503050406030204" pitchFamily="18" charset="0"/>
                        <a:cs typeface="Times New Roman" panose="02020603050405020304" pitchFamily="18" charset="0"/>
                      </a:rPr>
                      <m:t>(2)</m:t>
                    </m:r>
                  </m:oMath>
                </a14:m>
                <a:r>
                  <a:rPr lang="en-US" altLang="zh-CN" dirty="0">
                    <a:latin typeface="Times New Roman" panose="02020603050405020304" pitchFamily="18" charset="0"/>
                    <a:cs typeface="Times New Roman" panose="02020603050405020304" pitchFamily="18" charset="0"/>
                  </a:rPr>
                  <a:t>, we gain something universal (the C-G coefficients).  </a:t>
                </a: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4AA660CB-3ABB-4EF2-90E0-3AA3030FBC4B}"/>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D486C36D-FAF3-4747-94D4-D1B16656101E}"/>
              </a:ext>
            </a:extLst>
          </p:cNvPr>
          <p:cNvPicPr>
            <a:picLocks noChangeAspect="1"/>
          </p:cNvPicPr>
          <p:nvPr/>
        </p:nvPicPr>
        <p:blipFill>
          <a:blip r:embed="rId3"/>
          <a:stretch>
            <a:fillRect/>
          </a:stretch>
        </p:blipFill>
        <p:spPr>
          <a:xfrm>
            <a:off x="3646475" y="3429000"/>
            <a:ext cx="4397312" cy="712282"/>
          </a:xfrm>
          <a:prstGeom prst="rect">
            <a:avLst/>
          </a:prstGeom>
        </p:spPr>
      </p:pic>
    </p:spTree>
    <p:extLst>
      <p:ext uri="{BB962C8B-B14F-4D97-AF65-F5344CB8AC3E}">
        <p14:creationId xmlns:p14="http://schemas.microsoft.com/office/powerpoint/2010/main" val="25471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76D347-FF9A-4F57-8165-0A4F02C42832}"/>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Counterexample</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E2627F2-1912-4C3B-9F08-65AD1348F474}"/>
                  </a:ext>
                </a:extLst>
              </p:cNvPr>
              <p:cNvSpPr>
                <a:spLocks noGrp="1"/>
              </p:cNvSpPr>
              <p:nvPr>
                <p:ph idx="1"/>
              </p:nvPr>
            </p:nvSpPr>
            <p:spPr>
              <a:xfrm>
                <a:off x="838200" y="1325146"/>
                <a:ext cx="10515600" cy="5532853"/>
              </a:xfrm>
            </p:spPr>
            <p:txBody>
              <a:bodyPr>
                <a:normAutofit lnSpcReduction="10000"/>
              </a:bodyPr>
              <a:lstStyle/>
              <a:p>
                <a:r>
                  <a:rPr lang="en-US" altLang="zh-CN" dirty="0">
                    <a:latin typeface="Times New Roman" panose="02020603050405020304" pitchFamily="18" charset="0"/>
                    <a:cs typeface="Times New Roman" panose="02020603050405020304" pitchFamily="18" charset="0"/>
                  </a:rPr>
                  <a:t>Consider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ℝ</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e>
                    </m:d>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which can be represented by</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𝑟</m:t>
                      </m:r>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b="0" i="1" smtClean="0">
                                  <a:latin typeface="Cambria Math" panose="02040503050406030204" pitchFamily="18" charset="0"/>
                                  <a:cs typeface="Times New Roman" panose="02020603050405020304" pitchFamily="18" charset="0"/>
                                </a:rPr>
                              </m:ctrlPr>
                            </m:mPr>
                            <m:mr>
                              <m:e>
                                <m:r>
                                  <m:rPr>
                                    <m:brk m:alnAt="7"/>
                                  </m:rPr>
                                  <a:rPr lang="en-US" altLang="zh-CN" b="0" i="1" smtClean="0">
                                    <a:latin typeface="Cambria Math" panose="02040503050406030204" pitchFamily="18" charset="0"/>
                                    <a:cs typeface="Times New Roman" panose="02020603050405020304" pitchFamily="18" charset="0"/>
                                  </a:rPr>
                                  <m:t>1</m:t>
                                </m:r>
                              </m:e>
                              <m:e>
                                <m:r>
                                  <a:rPr lang="en-US" altLang="zh-CN" b="0" i="1" smtClean="0">
                                    <a:latin typeface="Cambria Math" panose="02040503050406030204" pitchFamily="18" charset="0"/>
                                    <a:cs typeface="Times New Roman" panose="02020603050405020304" pitchFamily="18" charset="0"/>
                                  </a:rPr>
                                  <m:t>𝑟</m:t>
                                </m:r>
                              </m:e>
                            </m:mr>
                            <m:mr>
                              <m:e>
                                <m:r>
                                  <a:rPr lang="en-US" altLang="zh-CN" b="0" i="1" smtClean="0">
                                    <a:latin typeface="Cambria Math" panose="02040503050406030204" pitchFamily="18" charset="0"/>
                                    <a:cs typeface="Times New Roman" panose="02020603050405020304" pitchFamily="18" charset="0"/>
                                  </a:rPr>
                                  <m:t>0</m:t>
                                </m:r>
                              </m:e>
                              <m:e>
                                <m:r>
                                  <a:rPr lang="en-US" altLang="zh-CN" b="0" i="1" smtClean="0">
                                    <a:latin typeface="Cambria Math" panose="02040503050406030204" pitchFamily="18" charset="0"/>
                                    <a:cs typeface="Times New Roman" panose="02020603050405020304" pitchFamily="18" charset="0"/>
                                  </a:rPr>
                                  <m:t>1</m:t>
                                </m:r>
                              </m:e>
                            </m:mr>
                          </m:m>
                        </m:e>
                      </m:d>
                    </m:oMath>
                  </m:oMathPara>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This is a faithful and indecomposable representation. The faithfulness is obvious. In order to see why it is indecomposable, we prove by contradiction. </a:t>
                </a:r>
              </a:p>
              <a:p>
                <a:r>
                  <a:rPr lang="en-US" altLang="zh-CN" dirty="0">
                    <a:latin typeface="Times New Roman" panose="02020603050405020304" pitchFamily="18" charset="0"/>
                    <a:cs typeface="Times New Roman" panose="02020603050405020304" pitchFamily="18" charset="0"/>
                  </a:rPr>
                  <a:t>Suppose it is decomposable, then since the representation has dimension 2, the only way to decompose it is into two 1-d </a:t>
                </a:r>
                <a:r>
                  <a:rPr lang="en-US" altLang="zh-CN" dirty="0" err="1">
                    <a:latin typeface="Times New Roman" panose="02020603050405020304" pitchFamily="18" charset="0"/>
                    <a:cs typeface="Times New Roman" panose="02020603050405020304" pitchFamily="18" charset="0"/>
                  </a:rPr>
                  <a:t>subspacs</a:t>
                </a:r>
                <a:r>
                  <a:rPr lang="en-US" altLang="zh-CN" dirty="0">
                    <a:latin typeface="Times New Roman" panose="02020603050405020304" pitchFamily="18" charset="0"/>
                    <a:cs typeface="Times New Roman" panose="02020603050405020304" pitchFamily="18" charset="0"/>
                  </a:rPr>
                  <a:t> spanned by two linear independent vectors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𝑣</m:t>
                    </m:r>
                    <m:r>
                      <a:rPr lang="en-US" altLang="zh-CN" b="0" i="1" smtClean="0">
                        <a:latin typeface="Cambria Math" panose="02040503050406030204" pitchFamily="18" charset="0"/>
                        <a:cs typeface="Times New Roman" panose="02020603050405020304" pitchFamily="18" charset="0"/>
                      </a:rPr>
                      <m:t>, </m:t>
                    </m:r>
                    <m:r>
                      <a:rPr lang="en-US" altLang="zh-CN" b="0" i="1" smtClean="0">
                        <a:latin typeface="Cambria Math" panose="02040503050406030204" pitchFamily="18" charset="0"/>
                        <a:cs typeface="Times New Roman" panose="02020603050405020304" pitchFamily="18" charset="0"/>
                      </a:rPr>
                      <m:t>𝑤</m:t>
                    </m:r>
                    <m:r>
                      <a:rPr lang="en-US" altLang="zh-CN" b="0" i="0" smtClean="0">
                        <a:latin typeface="Cambria Math" panose="02040503050406030204" pitchFamily="18" charset="0"/>
                        <a:cs typeface="Times New Roman" panose="02020603050405020304" pitchFamily="18" charset="0"/>
                      </a:rPr>
                      <m:t>. </m:t>
                    </m:r>
                  </m:oMath>
                </a14:m>
                <a:endParaRPr lang="en-US" altLang="zh-CN" b="0" dirty="0">
                  <a:latin typeface="Times New Roman" panose="02020603050405020304" pitchFamily="18" charset="0"/>
                  <a:cs typeface="Times New Roman" panose="02020603050405020304" pitchFamily="18" charset="0"/>
                </a:endParaRPr>
              </a:p>
              <a:p>
                <a:r>
                  <a:rPr lang="en-US" altLang="zh-CN" b="0" dirty="0">
                    <a:latin typeface="Times New Roman" panose="02020603050405020304" pitchFamily="18" charset="0"/>
                    <a:cs typeface="Times New Roman" panose="02020603050405020304" pitchFamily="18" charset="0"/>
                  </a:rPr>
                  <a:t>Then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𝑣</m:t>
                    </m:r>
                    <m:r>
                      <a:rPr lang="en-US" altLang="zh-CN" b="0" i="1" smtClean="0">
                        <a:latin typeface="Cambria Math" panose="02040503050406030204" pitchFamily="18" charset="0"/>
                        <a:cs typeface="Times New Roman" panose="02020603050405020304" pitchFamily="18" charset="0"/>
                      </a:rPr>
                      <m:t> </m:t>
                    </m:r>
                  </m:oMath>
                </a14:m>
                <a:r>
                  <a:rPr lang="en-US" altLang="zh-CN" b="0" dirty="0">
                    <a:latin typeface="Times New Roman" panose="02020603050405020304" pitchFamily="18" charset="0"/>
                    <a:cs typeface="Times New Roman" panose="02020603050405020304" pitchFamily="18" charset="0"/>
                  </a:rPr>
                  <a:t>and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𝑤</m:t>
                    </m:r>
                  </m:oMath>
                </a14:m>
                <a:r>
                  <a:rPr lang="en-US" altLang="zh-CN" b="0" dirty="0">
                    <a:latin typeface="Times New Roman" panose="02020603050405020304" pitchFamily="18" charset="0"/>
                    <a:cs typeface="Times New Roman" panose="02020603050405020304" pitchFamily="18" charset="0"/>
                  </a:rPr>
                  <a:t> must be eigenvectors </a:t>
                </a:r>
                <a:r>
                  <a:rPr lang="en-US" altLang="zh-CN" dirty="0">
                    <a:latin typeface="Times New Roman" panose="02020603050405020304" pitchFamily="18" charset="0"/>
                    <a:cs typeface="Times New Roman" panose="02020603050405020304" pitchFamily="18" charset="0"/>
                  </a:rPr>
                  <a:t>of </a:t>
                </a:r>
                <a14:m>
                  <m:oMath xmlns:m="http://schemas.openxmlformats.org/officeDocument/2006/math">
                    <m:d>
                      <m:dPr>
                        <m:ctrlPr>
                          <a:rPr lang="en-US" altLang="zh-CN" i="1">
                            <a:latin typeface="Cambria Math" panose="02040503050406030204" pitchFamily="18" charset="0"/>
                            <a:cs typeface="Times New Roman" panose="02020603050405020304" pitchFamily="18" charset="0"/>
                          </a:rPr>
                        </m:ctrlPr>
                      </m:dPr>
                      <m:e>
                        <m:m>
                          <m:mPr>
                            <m:mcs>
                              <m:mc>
                                <m:mcPr>
                                  <m:count m:val="2"/>
                                  <m:mcJc m:val="center"/>
                                </m:mcPr>
                              </m:mc>
                            </m:mcs>
                            <m:ctrlPr>
                              <a:rPr lang="en-US" altLang="zh-CN" i="1">
                                <a:latin typeface="Cambria Math" panose="02040503050406030204" pitchFamily="18" charset="0"/>
                                <a:cs typeface="Times New Roman" panose="02020603050405020304" pitchFamily="18" charset="0"/>
                              </a:rPr>
                            </m:ctrlPr>
                          </m:mPr>
                          <m:mr>
                            <m:e>
                              <m:r>
                                <m:rPr>
                                  <m:brk m:alnAt="7"/>
                                </m:rPr>
                                <a:rPr lang="en-US" altLang="zh-CN" i="1">
                                  <a:latin typeface="Cambria Math" panose="02040503050406030204" pitchFamily="18" charset="0"/>
                                  <a:cs typeface="Times New Roman" panose="02020603050405020304" pitchFamily="18" charset="0"/>
                                </a:rPr>
                                <m:t>1</m:t>
                              </m:r>
                            </m:e>
                            <m:e>
                              <m:r>
                                <a:rPr lang="en-US" altLang="zh-CN" i="1">
                                  <a:latin typeface="Cambria Math" panose="02040503050406030204" pitchFamily="18" charset="0"/>
                                  <a:cs typeface="Times New Roman" panose="02020603050405020304" pitchFamily="18" charset="0"/>
                                </a:rPr>
                                <m:t>𝑟</m:t>
                              </m:r>
                            </m:e>
                          </m:mr>
                          <m:mr>
                            <m:e>
                              <m:r>
                                <a:rPr lang="en-US" altLang="zh-CN" i="1">
                                  <a:latin typeface="Cambria Math" panose="02040503050406030204" pitchFamily="18" charset="0"/>
                                  <a:cs typeface="Times New Roman" panose="02020603050405020304" pitchFamily="18" charset="0"/>
                                </a:rPr>
                                <m:t>0</m:t>
                              </m:r>
                            </m:e>
                            <m:e>
                              <m:r>
                                <a:rPr lang="en-US" altLang="zh-CN" i="1">
                                  <a:latin typeface="Cambria Math" panose="02040503050406030204" pitchFamily="18" charset="0"/>
                                  <a:cs typeface="Times New Roman" panose="02020603050405020304" pitchFamily="18" charset="0"/>
                                </a:rPr>
                                <m:t>1</m:t>
                              </m:r>
                            </m:e>
                          </m:mr>
                        </m:m>
                      </m:e>
                    </m:d>
                  </m:oMath>
                </a14:m>
                <a:r>
                  <a:rPr lang="en-US" altLang="zh-CN" b="0" dirty="0">
                    <a:latin typeface="Times New Roman" panose="02020603050405020304" pitchFamily="18" charset="0"/>
                    <a:cs typeface="Times New Roman" panose="02020603050405020304" pitchFamily="18" charset="0"/>
                  </a:rPr>
                  <a:t>, but the only eigenvalue of this matrix is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𝜆</m:t>
                    </m:r>
                    <m:r>
                      <a:rPr lang="en-US" altLang="zh-CN" b="0" i="1" smtClean="0">
                        <a:latin typeface="Cambria Math" panose="02040503050406030204" pitchFamily="18" charset="0"/>
                        <a:cs typeface="Times New Roman" panose="02020603050405020304" pitchFamily="18" charset="0"/>
                      </a:rPr>
                      <m:t>=1</m:t>
                    </m:r>
                  </m:oMath>
                </a14:m>
                <a:r>
                  <a:rPr lang="en-US" altLang="zh-CN" b="0" dirty="0">
                    <a:latin typeface="Times New Roman" panose="02020603050405020304" pitchFamily="18" charset="0"/>
                    <a:cs typeface="Times New Roman" panose="02020603050405020304" pitchFamily="18" charset="0"/>
                  </a:rPr>
                  <a:t>, with only one eigenvector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1, 0</m:t>
                        </m:r>
                      </m:e>
                    </m:d>
                    <m:r>
                      <a:rPr lang="en-US" altLang="zh-CN" b="0" i="1" smtClean="0">
                        <a:latin typeface="Cambria Math" panose="02040503050406030204" pitchFamily="18" charset="0"/>
                        <a:cs typeface="Times New Roman" panose="02020603050405020304" pitchFamily="18" charset="0"/>
                      </a:rPr>
                      <m:t>.</m:t>
                    </m:r>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But this representation is not irreducible because the subspace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1,0</m:t>
                        </m:r>
                      </m:e>
                    </m:d>
                  </m:oMath>
                </a14:m>
                <a:r>
                  <a:rPr lang="en-US" altLang="zh-CN" b="0" dirty="0">
                    <a:latin typeface="Times New Roman" panose="02020603050405020304" pitchFamily="18" charset="0"/>
                    <a:cs typeface="Times New Roman" panose="02020603050405020304" pitchFamily="18" charset="0"/>
                  </a:rPr>
                  <a:t> is invariant.</a:t>
                </a:r>
              </a:p>
              <a:p>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1E2627F2-1912-4C3B-9F08-65AD1348F474}"/>
                  </a:ext>
                </a:extLst>
              </p:cNvPr>
              <p:cNvSpPr>
                <a:spLocks noGrp="1" noRot="1" noChangeAspect="1" noMove="1" noResize="1" noEditPoints="1" noAdjustHandles="1" noChangeArrowheads="1" noChangeShapeType="1" noTextEdit="1"/>
              </p:cNvSpPr>
              <p:nvPr>
                <p:ph idx="1"/>
              </p:nvPr>
            </p:nvSpPr>
            <p:spPr>
              <a:xfrm>
                <a:off x="838200" y="1325146"/>
                <a:ext cx="10515600" cy="5532853"/>
              </a:xfrm>
              <a:blipFill>
                <a:blip r:embed="rId2"/>
                <a:stretch>
                  <a:fillRect l="-1043" t="-2643" r="-9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44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3D8B55-892C-40A2-97CD-9A14F6C4674B}"/>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The Grand Orthogonality Theorem</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CF42DBD-E001-450E-9391-70F1CE96A8C8}"/>
                  </a:ext>
                </a:extLst>
              </p:cNvPr>
              <p:cNvSpPr>
                <a:spLocks noGrp="1"/>
              </p:cNvSpPr>
              <p:nvPr>
                <p:ph idx="1"/>
              </p:nvPr>
            </p:nvSpPr>
            <p:spPr/>
            <p:txBody>
              <a:bodyPr>
                <a:normAutofit fontScale="85000" lnSpcReduction="10000"/>
              </a:bodyPr>
              <a:lstStyle/>
              <a:p>
                <a:r>
                  <a:rPr lang="en-US" altLang="zh-CN" dirty="0">
                    <a:latin typeface="Times New Roman" panose="02020603050405020304" pitchFamily="18" charset="0"/>
                    <a:cs typeface="Times New Roman" panose="02020603050405020304" pitchFamily="18" charset="0"/>
                  </a:rPr>
                  <a:t>If we adopt the following symbols</a:t>
                </a:r>
              </a:p>
              <a:p>
                <a:pPr marL="0" indent="0">
                  <a:buNone/>
                </a:pP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𝑛</m:t>
                        </m:r>
                      </m:e>
                      <m:sub>
                        <m:r>
                          <a:rPr lang="en-US" altLang="zh-CN" b="0" i="1" smtClean="0">
                            <a:latin typeface="Cambria Math" panose="02040503050406030204" pitchFamily="18" charset="0"/>
                            <a:cs typeface="Times New Roman" panose="02020603050405020304" pitchFamily="18" charset="0"/>
                          </a:rPr>
                          <m:t>𝐺</m:t>
                        </m:r>
                      </m:sub>
                    </m:sSub>
                    <m:r>
                      <a:rPr lang="en-US" altLang="zh-CN" b="0" i="1" smtClean="0">
                        <a:latin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order of the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endParaRPr lang="en-US" altLang="zh-CN"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𝜈</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𝜇</m:t>
                    </m:r>
                    <m:r>
                      <a:rPr lang="en-US" altLang="zh-CN" b="0" i="0" smtClean="0">
                        <a:latin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inequivalent, irreducible representations</a:t>
                </a:r>
              </a:p>
              <a:p>
                <a:pPr marL="0" indent="0">
                  <a:buNone/>
                </a:pP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𝐷</m:t>
                        </m:r>
                      </m:e>
                      <m:sup>
                        <m:r>
                          <a:rPr lang="en-US" altLang="zh-CN" b="0" i="1" smtClean="0">
                            <a:latin typeface="Cambria Math" panose="02040503050406030204" pitchFamily="18" charset="0"/>
                            <a:cs typeface="Times New Roman" panose="02020603050405020304" pitchFamily="18" charset="0"/>
                          </a:rPr>
                          <m:t>𝜇</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the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𝜇</m:t>
                    </m:r>
                    <m:r>
                      <a:rPr lang="en-US" altLang="zh-CN" b="0" i="1" smtClean="0">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matrix representation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with respect to an orthonormal basis</a:t>
                </a:r>
              </a:p>
              <a:p>
                <a:r>
                  <a:rPr lang="en-US" altLang="zh-CN" dirty="0">
                    <a:latin typeface="Times New Roman" panose="02020603050405020304" pitchFamily="18" charset="0"/>
                    <a:cs typeface="Times New Roman" panose="02020603050405020304" pitchFamily="18" charset="0"/>
                  </a:rPr>
                  <a:t>We will have Schur’s great theorem</a:t>
                </a:r>
              </a:p>
              <a:p>
                <a:pPr marL="0" indent="0">
                  <a:buNone/>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cs typeface="Times New Roman" panose="02020603050405020304" pitchFamily="18" charset="0"/>
                            </a:rPr>
                          </m:ctrlPr>
                        </m:fPr>
                        <m:num>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𝑛</m:t>
                              </m:r>
                            </m:e>
                            <m:sub>
                              <m:r>
                                <a:rPr lang="en-US" altLang="zh-CN" b="0" i="1" smtClean="0">
                                  <a:latin typeface="Cambria Math" panose="02040503050406030204" pitchFamily="18" charset="0"/>
                                  <a:cs typeface="Times New Roman" panose="02020603050405020304" pitchFamily="18" charset="0"/>
                                </a:rPr>
                                <m:t>𝜇</m:t>
                              </m:r>
                            </m:sub>
                          </m:sSub>
                        </m:num>
                        <m:den>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𝑛</m:t>
                              </m:r>
                            </m:e>
                            <m:sub>
                              <m:r>
                                <a:rPr lang="en-US" altLang="zh-CN" b="0" i="1" smtClean="0">
                                  <a:latin typeface="Cambria Math" panose="02040503050406030204" pitchFamily="18" charset="0"/>
                                  <a:cs typeface="Times New Roman" panose="02020603050405020304" pitchFamily="18" charset="0"/>
                                </a:rPr>
                                <m:t>𝐺</m:t>
                              </m:r>
                            </m:sub>
                          </m:sSub>
                        </m:den>
                      </m:f>
                      <m:nary>
                        <m:naryPr>
                          <m:chr m:val="∑"/>
                          <m:ctrlPr>
                            <a:rPr lang="en-US" altLang="zh-CN" b="0" i="1" smtClean="0">
                              <a:latin typeface="Cambria Math" panose="02040503050406030204" pitchFamily="18" charset="0"/>
                              <a:cs typeface="Times New Roman" panose="02020603050405020304" pitchFamily="18" charset="0"/>
                            </a:rPr>
                          </m:ctrlPr>
                        </m:naryPr>
                        <m:sub>
                          <m:r>
                            <m:rPr>
                              <m:brk m:alnAt="23"/>
                            </m:rPr>
                            <a:rPr lang="en-US" altLang="zh-CN" b="0" i="1" smtClean="0">
                              <a:latin typeface="Cambria Math" panose="02040503050406030204" pitchFamily="18" charset="0"/>
                              <a:cs typeface="Times New Roman" panose="02020603050405020304" pitchFamily="18" charset="0"/>
                            </a:rPr>
                            <m:t>𝑔</m:t>
                          </m:r>
                        </m:sub>
                        <m:sup>
                          <m:r>
                            <a:rPr lang="en-US" altLang="zh-CN" b="0" i="1" smtClean="0">
                              <a:latin typeface="Cambria Math" panose="02040503050406030204" pitchFamily="18" charset="0"/>
                              <a:cs typeface="Times New Roman" panose="02020603050405020304" pitchFamily="18" charset="0"/>
                            </a:rPr>
                            <m:t> </m:t>
                          </m:r>
                        </m:sup>
                        <m:e>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𝜇</m:t>
                              </m:r>
                            </m:sub>
                            <m:sup>
                              <m:r>
                                <m:rPr>
                                  <m:nor/>
                                </m:rPr>
                                <a:rPr lang="en-US" altLang="zh-CN"/>
                                <m:t>†</m:t>
                              </m:r>
                            </m:sup>
                          </m:sSubSup>
                        </m:e>
                      </m:nary>
                      <m:sSubSup>
                        <m:sSubSupPr>
                          <m:ctrlPr>
                            <a:rPr lang="en-US" altLang="zh-CN" b="0" i="1" smtClean="0">
                              <a:latin typeface="Cambria Math" panose="02040503050406030204" pitchFamily="18" charset="0"/>
                              <a:cs typeface="Times New Roman" panose="02020603050405020304" pitchFamily="18" charset="0"/>
                            </a:rPr>
                          </m:ctrlPr>
                        </m:sSubSupPr>
                        <m:e>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e>
                        <m:sub>
                          <m:r>
                            <a:rPr lang="en-US" altLang="zh-CN" b="0" i="1" smtClean="0">
                              <a:latin typeface="Cambria Math" panose="02040503050406030204" pitchFamily="18" charset="0"/>
                              <a:cs typeface="Times New Roman" panose="02020603050405020304" pitchFamily="18" charset="0"/>
                            </a:rPr>
                            <m:t>𝑖</m:t>
                          </m:r>
                        </m:sub>
                        <m:sup>
                          <m:r>
                            <a:rPr lang="en-US" altLang="zh-CN" b="0" i="1" smtClean="0">
                              <a:latin typeface="Cambria Math" panose="02040503050406030204" pitchFamily="18" charset="0"/>
                              <a:cs typeface="Times New Roman" panose="02020603050405020304" pitchFamily="18" charset="0"/>
                            </a:rPr>
                            <m:t>𝑘</m:t>
                          </m:r>
                        </m:sup>
                      </m:sSubSup>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𝐷</m:t>
                          </m:r>
                        </m:e>
                        <m:sup>
                          <m:r>
                            <a:rPr lang="en-US" altLang="zh-CN" b="0" i="1" smtClean="0">
                              <a:latin typeface="Cambria Math" panose="02040503050406030204" pitchFamily="18" charset="0"/>
                              <a:cs typeface="Times New Roman" panose="02020603050405020304" pitchFamily="18" charset="0"/>
                            </a:rPr>
                            <m:t>𝜇</m:t>
                          </m:r>
                        </m:sup>
                      </m:sSup>
                      <m:sSubSup>
                        <m:sSubSupPr>
                          <m:ctrlPr>
                            <a:rPr lang="en-US" altLang="zh-CN" b="0" i="1" smtClean="0">
                              <a:latin typeface="Cambria Math" panose="02040503050406030204" pitchFamily="18" charset="0"/>
                              <a:cs typeface="Times New Roman" panose="02020603050405020304" pitchFamily="18" charset="0"/>
                            </a:rPr>
                          </m:ctrlPr>
                        </m:sSubSupPr>
                        <m:e>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e>
                          </m:d>
                        </m:e>
                        <m:sub>
                          <m:r>
                            <a:rPr lang="en-US" altLang="zh-CN" b="0" i="1" smtClean="0">
                              <a:latin typeface="Cambria Math" panose="02040503050406030204" pitchFamily="18" charset="0"/>
                              <a:cs typeface="Times New Roman" panose="02020603050405020304" pitchFamily="18" charset="0"/>
                            </a:rPr>
                            <m:t>𝑖</m:t>
                          </m:r>
                        </m:sub>
                        <m:sup>
                          <m:r>
                            <a:rPr lang="en-US" altLang="zh-CN" b="0" i="1" smtClean="0">
                              <a:latin typeface="Cambria Math" panose="02040503050406030204" pitchFamily="18" charset="0"/>
                              <a:cs typeface="Times New Roman" panose="02020603050405020304" pitchFamily="18" charset="0"/>
                            </a:rPr>
                            <m:t>𝑗</m:t>
                          </m:r>
                        </m:sup>
                      </m:sSubSup>
                      <m:r>
                        <a:rPr lang="en-US" altLang="zh-CN" b="0" i="1" smtClean="0">
                          <a:latin typeface="Cambria Math" panose="02040503050406030204" pitchFamily="18" charset="0"/>
                          <a:cs typeface="Times New Roman" panose="02020603050405020304" pitchFamily="18" charset="0"/>
                        </a:rPr>
                        <m:t>=</m:t>
                      </m:r>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𝛿</m:t>
                          </m:r>
                        </m:e>
                        <m:sub>
                          <m:r>
                            <a:rPr lang="en-US" altLang="zh-CN" b="0" i="1" smtClean="0">
                              <a:latin typeface="Cambria Math" panose="02040503050406030204" pitchFamily="18" charset="0"/>
                              <a:cs typeface="Times New Roman" panose="02020603050405020304" pitchFamily="18" charset="0"/>
                            </a:rPr>
                            <m:t>𝜇</m:t>
                          </m:r>
                        </m:sub>
                        <m:sup>
                          <m:r>
                            <a:rPr lang="en-US" altLang="zh-CN" b="0" i="1" smtClean="0">
                              <a:latin typeface="Cambria Math" panose="02040503050406030204" pitchFamily="18" charset="0"/>
                              <a:cs typeface="Times New Roman" panose="02020603050405020304" pitchFamily="18" charset="0"/>
                            </a:rPr>
                            <m:t>𝜈</m:t>
                          </m:r>
                        </m:sup>
                      </m:sSubSup>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𝛿</m:t>
                          </m:r>
                        </m:e>
                        <m:sub>
                          <m:r>
                            <a:rPr lang="en-US" altLang="zh-CN" b="0" i="1" smtClean="0">
                              <a:latin typeface="Cambria Math" panose="02040503050406030204" pitchFamily="18" charset="0"/>
                              <a:cs typeface="Times New Roman" panose="02020603050405020304" pitchFamily="18" charset="0"/>
                            </a:rPr>
                            <m:t>𝑖</m:t>
                          </m:r>
                        </m:sub>
                        <m:sup>
                          <m:r>
                            <a:rPr lang="en-US" altLang="zh-CN" b="0" i="1" smtClean="0">
                              <a:latin typeface="Cambria Math" panose="02040503050406030204" pitchFamily="18" charset="0"/>
                              <a:cs typeface="Times New Roman" panose="02020603050405020304" pitchFamily="18" charset="0"/>
                            </a:rPr>
                            <m:t>𝑗</m:t>
                          </m:r>
                        </m:sup>
                      </m:sSubSup>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𝛿</m:t>
                          </m:r>
                        </m:e>
                        <m:sub>
                          <m:r>
                            <a:rPr lang="en-US" altLang="zh-CN" b="0" i="1" smtClean="0">
                              <a:latin typeface="Cambria Math" panose="02040503050406030204" pitchFamily="18" charset="0"/>
                              <a:cs typeface="Times New Roman" panose="02020603050405020304" pitchFamily="18" charset="0"/>
                            </a:rPr>
                            <m:t>𝑙</m:t>
                          </m:r>
                        </m:sub>
                        <m:sup>
                          <m:r>
                            <a:rPr lang="en-US" altLang="zh-CN" b="0" i="1" smtClean="0">
                              <a:latin typeface="Cambria Math" panose="02040503050406030204" pitchFamily="18" charset="0"/>
                              <a:cs typeface="Times New Roman" panose="02020603050405020304" pitchFamily="18" charset="0"/>
                            </a:rPr>
                            <m:t>𝑘</m:t>
                          </m:r>
                        </m:sup>
                      </m:sSubSup>
                    </m:oMath>
                  </m:oMathPara>
                </a14:m>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ctrlPr>
                            <a:rPr lang="en-US" altLang="zh-CN" b="0" i="1" smtClean="0">
                              <a:latin typeface="Cambria Math" panose="02040503050406030204" pitchFamily="18" charset="0"/>
                              <a:cs typeface="Times New Roman" panose="02020603050405020304" pitchFamily="18" charset="0"/>
                            </a:rPr>
                          </m:ctrlPr>
                        </m:naryPr>
                        <m:sub>
                          <m:r>
                            <m:rPr>
                              <m:brk m:alnAt="23"/>
                            </m:rPr>
                            <a:rPr lang="en-US" altLang="zh-CN" b="0" i="1" smtClean="0">
                              <a:latin typeface="Cambria Math" panose="02040503050406030204" pitchFamily="18" charset="0"/>
                              <a:cs typeface="Times New Roman" panose="02020603050405020304" pitchFamily="18" charset="0"/>
                            </a:rPr>
                            <m:t>𝜇</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𝑙</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𝑘</m:t>
                          </m:r>
                        </m:sub>
                        <m:sup>
                          <m:r>
                            <a:rPr lang="en-US" altLang="zh-CN" b="0" i="1" smtClean="0">
                              <a:latin typeface="Cambria Math" panose="02040503050406030204" pitchFamily="18" charset="0"/>
                              <a:cs typeface="Times New Roman" panose="02020603050405020304" pitchFamily="18" charset="0"/>
                            </a:rPr>
                            <m:t> </m:t>
                          </m:r>
                        </m:sup>
                        <m:e>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𝜇</m:t>
                                  </m:r>
                                </m:sub>
                              </m:sSub>
                            </m:num>
                            <m:den>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𝐺</m:t>
                                  </m:r>
                                </m:sub>
                              </m:sSub>
                            </m:den>
                          </m:f>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𝐷</m:t>
                              </m:r>
                            </m:e>
                            <m:sup>
                              <m:r>
                                <a:rPr lang="en-US" altLang="zh-CN" i="1">
                                  <a:latin typeface="Cambria Math" panose="02040503050406030204" pitchFamily="18" charset="0"/>
                                  <a:cs typeface="Times New Roman" panose="02020603050405020304" pitchFamily="18" charset="0"/>
                                </a:rPr>
                                <m:t>𝜇</m:t>
                              </m:r>
                            </m:sup>
                          </m:sSup>
                          <m:sSubSup>
                            <m:sSubSupPr>
                              <m:ctrlPr>
                                <a:rPr lang="en-US" altLang="zh-CN" i="1">
                                  <a:latin typeface="Cambria Math" panose="02040503050406030204" pitchFamily="18" charset="0"/>
                                  <a:cs typeface="Times New Roman" panose="02020603050405020304" pitchFamily="18" charset="0"/>
                                </a:rPr>
                              </m:ctrlPr>
                            </m:sSubSupPr>
                            <m:e>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𝑔</m:t>
                                  </m:r>
                                </m:e>
                              </m:d>
                            </m:e>
                            <m:sub>
                              <m:r>
                                <a:rPr lang="en-US" altLang="zh-CN" b="0" i="1" smtClean="0">
                                  <a:latin typeface="Cambria Math" panose="02040503050406030204" pitchFamily="18" charset="0"/>
                                  <a:cs typeface="Times New Roman" panose="02020603050405020304" pitchFamily="18" charset="0"/>
                                </a:rPr>
                                <m:t> </m:t>
                              </m:r>
                              <m:r>
                                <a:rPr lang="en-US" altLang="zh-CN" b="0" i="1" smtClean="0">
                                  <a:latin typeface="Cambria Math" panose="02040503050406030204" pitchFamily="18" charset="0"/>
                                  <a:cs typeface="Times New Roman" panose="02020603050405020304" pitchFamily="18" charset="0"/>
                                </a:rPr>
                                <m:t>𝑘</m:t>
                              </m:r>
                            </m:sub>
                            <m:sup>
                              <m:r>
                                <a:rPr lang="en-US" altLang="zh-CN" b="0" i="1" smtClean="0">
                                  <a:latin typeface="Cambria Math" panose="02040503050406030204" pitchFamily="18" charset="0"/>
                                  <a:cs typeface="Times New Roman" panose="02020603050405020304" pitchFamily="18" charset="0"/>
                                </a:rPr>
                                <m:t>𝑙</m:t>
                              </m:r>
                            </m:sup>
                          </m:sSubSup>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𝐷</m:t>
                              </m:r>
                            </m:e>
                            <m:sub>
                              <m:r>
                                <a:rPr lang="en-US" altLang="zh-CN" b="0" i="1" smtClean="0">
                                  <a:latin typeface="Cambria Math" panose="02040503050406030204" pitchFamily="18" charset="0"/>
                                  <a:cs typeface="Times New Roman" panose="02020603050405020304" pitchFamily="18" charset="0"/>
                                </a:rPr>
                                <m:t>𝜇</m:t>
                              </m:r>
                            </m:sub>
                            <m:sup>
                              <m:r>
                                <m:rPr>
                                  <m:nor/>
                                </m:rPr>
                                <a:rPr lang="en-US" altLang="zh-CN"/>
                                <m:t>†</m:t>
                              </m:r>
                            </m:sup>
                          </m:sSubSup>
                        </m:e>
                      </m:nary>
                      <m:sSubSup>
                        <m:sSubSupPr>
                          <m:ctrlPr>
                            <a:rPr lang="en-US" altLang="zh-CN" b="0" i="1" smtClean="0">
                              <a:latin typeface="Cambria Math" panose="02040503050406030204" pitchFamily="18" charset="0"/>
                              <a:cs typeface="Times New Roman" panose="02020603050405020304" pitchFamily="18" charset="0"/>
                            </a:rPr>
                          </m:ctrlPr>
                        </m:sSubSupPr>
                        <m:e>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e>
                          </m:d>
                        </m:e>
                        <m:sub>
                          <m:r>
                            <a:rPr lang="en-US" altLang="zh-CN" b="0" i="1" smtClean="0">
                              <a:latin typeface="Cambria Math" panose="02040503050406030204" pitchFamily="18" charset="0"/>
                              <a:cs typeface="Times New Roman" panose="02020603050405020304" pitchFamily="18" charset="0"/>
                            </a:rPr>
                            <m:t> </m:t>
                          </m:r>
                          <m:r>
                            <a:rPr lang="en-US" altLang="zh-CN" b="0" i="1" smtClean="0">
                              <a:latin typeface="Cambria Math" panose="02040503050406030204" pitchFamily="18" charset="0"/>
                              <a:cs typeface="Times New Roman" panose="02020603050405020304" pitchFamily="18" charset="0"/>
                            </a:rPr>
                            <m:t>𝑙</m:t>
                          </m:r>
                        </m:sub>
                        <m:sup>
                          <m:r>
                            <a:rPr lang="en-US" altLang="zh-CN" b="0" i="1" smtClean="0">
                              <a:latin typeface="Cambria Math" panose="02040503050406030204" pitchFamily="18" charset="0"/>
                              <a:cs typeface="Times New Roman" panose="02020603050405020304" pitchFamily="18" charset="0"/>
                            </a:rPr>
                            <m:t>𝑘</m:t>
                          </m:r>
                        </m:sup>
                      </m:sSubSup>
                      <m:r>
                        <a:rPr lang="en-US" altLang="zh-CN" b="0" i="1" smtClean="0">
                          <a:latin typeface="Cambria Math" panose="02040503050406030204" pitchFamily="18" charset="0"/>
                          <a:cs typeface="Times New Roman" panose="02020603050405020304" pitchFamily="18" charset="0"/>
                        </a:rPr>
                        <m:t>=</m:t>
                      </m:r>
                      <m:sSubSup>
                        <m:sSubSupPr>
                          <m:ctrlPr>
                            <a:rPr lang="en-US" altLang="zh-CN" b="0"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𝛿</m:t>
                          </m:r>
                        </m:e>
                        <m:sub>
                          <m:r>
                            <a:rPr lang="en-US" altLang="zh-CN" b="0" i="1" smtClean="0">
                              <a:latin typeface="Cambria Math" panose="02040503050406030204" pitchFamily="18" charset="0"/>
                              <a:cs typeface="Times New Roman" panose="02020603050405020304" pitchFamily="18" charset="0"/>
                            </a:rPr>
                            <m:t>𝑔𝑔</m:t>
                          </m:r>
                          <m:r>
                            <a:rPr lang="en-US" altLang="zh-CN" b="0" i="1" smtClean="0">
                              <a:latin typeface="Cambria Math" panose="02040503050406030204" pitchFamily="18" charset="0"/>
                              <a:cs typeface="Times New Roman" panose="02020603050405020304" pitchFamily="18" charset="0"/>
                            </a:rPr>
                            <m:t>′</m:t>
                          </m:r>
                        </m:sub>
                        <m:sup>
                          <m:r>
                            <a:rPr lang="en-US" altLang="zh-CN" b="0" i="1" smtClean="0">
                              <a:latin typeface="Cambria Math" panose="02040503050406030204" pitchFamily="18" charset="0"/>
                              <a:cs typeface="Times New Roman" panose="02020603050405020304" pitchFamily="18" charset="0"/>
                            </a:rPr>
                            <m:t> </m:t>
                          </m:r>
                        </m:sup>
                      </m:sSubSup>
                    </m:oMath>
                  </m:oMathPara>
                </a14:m>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3CF42DBD-E001-450E-9391-70F1CE96A8C8}"/>
                  </a:ext>
                </a:extLst>
              </p:cNvPr>
              <p:cNvSpPr>
                <a:spLocks noGrp="1" noRot="1" noChangeAspect="1" noMove="1" noResize="1" noEditPoints="1" noAdjustHandles="1" noChangeArrowheads="1" noChangeShapeType="1" noTextEdit="1"/>
              </p:cNvSpPr>
              <p:nvPr>
                <p:ph idx="1"/>
              </p:nvPr>
            </p:nvSpPr>
            <p:spPr>
              <a:blipFill>
                <a:blip r:embed="rId2"/>
                <a:stretch>
                  <a:fillRect l="-812" t="-28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320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3643E-301C-4639-B8CD-91E1FD5AC970}"/>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Let’s go back to nonlinear dynamics</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A784D15-A70F-4D9F-B7D5-3CB91A1E355A}"/>
                  </a:ext>
                </a:extLst>
              </p:cNvPr>
              <p:cNvSpPr>
                <a:spLocks noGrp="1"/>
              </p:cNvSpPr>
              <p:nvPr>
                <p:ph idx="1"/>
              </p:nvPr>
            </p:nvSpPr>
            <p:spPr>
              <a:xfrm>
                <a:off x="838200" y="1825625"/>
                <a:ext cx="10515600" cy="4540946"/>
              </a:xfrm>
            </p:spPr>
            <p:txBody>
              <a:bodyPr>
                <a:normAutofit fontScale="92500"/>
              </a:bodyPr>
              <a:lstStyle/>
              <a:p>
                <a:r>
                  <a:rPr lang="en-US" altLang="zh-CN" dirty="0">
                    <a:latin typeface="Times New Roman" panose="02020603050405020304" pitchFamily="18" charset="0"/>
                    <a:cs typeface="Times New Roman" panose="02020603050405020304" pitchFamily="18" charset="0"/>
                  </a:rPr>
                  <a:t>In order to apply group theory to nonlinear dynamics, we consider the </a:t>
                </a:r>
                <a:r>
                  <a:rPr lang="en-US" altLang="zh-CN" b="1" dirty="0">
                    <a:latin typeface="Times New Roman" panose="02020603050405020304" pitchFamily="18" charset="0"/>
                    <a:cs typeface="Times New Roman" panose="02020603050405020304" pitchFamily="18" charset="0"/>
                  </a:rPr>
                  <a:t>action</a:t>
                </a:r>
                <a:r>
                  <a:rPr lang="en-US" altLang="zh-CN" dirty="0">
                    <a:latin typeface="Times New Roman" panose="02020603050405020304" pitchFamily="18" charset="0"/>
                    <a:cs typeface="Times New Roman" panose="02020603050405020304" pitchFamily="18" charset="0"/>
                  </a:rPr>
                  <a:t> of a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on a space. Our aforementioned matrix representation can also be regarded as an action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via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𝑈</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on the linear space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𝑉</m:t>
                    </m:r>
                    <m:r>
                      <a:rPr lang="en-US" altLang="zh-CN" b="0" i="0" smtClean="0">
                        <a:latin typeface="Cambria Math" panose="02040503050406030204" pitchFamily="18" charset="0"/>
                        <a:cs typeface="Times New Roman" panose="02020603050405020304" pitchFamily="18" charset="0"/>
                      </a:rPr>
                      <m:t>.</m:t>
                    </m:r>
                  </m:oMath>
                </a14:m>
                <a:endParaRPr lang="en-US" altLang="zh-CN" b="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For instance, if we have an autonomous system </a:t>
                </a:r>
                <a14:m>
                  <m:oMath xmlns:m="http://schemas.openxmlformats.org/officeDocument/2006/math">
                    <m:acc>
                      <m:accPr>
                        <m:chr m:val="̇"/>
                        <m:ctrlPr>
                          <a:rPr lang="en-US" altLang="zh-CN" b="1" i="1" smtClean="0">
                            <a:latin typeface="Cambria Math" panose="02040503050406030204" pitchFamily="18" charset="0"/>
                            <a:cs typeface="Times New Roman" panose="02020603050405020304" pitchFamily="18" charset="0"/>
                          </a:rPr>
                        </m:ctrlPr>
                      </m:accPr>
                      <m:e>
                        <m:r>
                          <a:rPr lang="en-US" altLang="zh-CN" b="1" i="1" smtClean="0">
                            <a:latin typeface="Cambria Math" panose="02040503050406030204" pitchFamily="18" charset="0"/>
                            <a:cs typeface="Times New Roman" panose="02020603050405020304" pitchFamily="18" charset="0"/>
                          </a:rPr>
                          <m:t>𝒙</m:t>
                        </m:r>
                      </m:e>
                    </m:acc>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𝑨𝒙</m:t>
                    </m:r>
                  </m:oMath>
                </a14:m>
                <a:r>
                  <a:rPr lang="en-US" altLang="zh-CN" dirty="0">
                    <a:latin typeface="Times New Roman" panose="02020603050405020304" pitchFamily="18" charset="0"/>
                    <a:cs typeface="Times New Roman" panose="02020603050405020304" pitchFamily="18" charset="0"/>
                  </a:rPr>
                  <a:t>, we can think of time evolution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𝑓</m:t>
                        </m:r>
                      </m:e>
                      <m:sup>
                        <m:r>
                          <a:rPr lang="en-US" altLang="zh-CN" b="0" i="1" smtClean="0">
                            <a:latin typeface="Cambria Math" panose="02040503050406030204" pitchFamily="18" charset="0"/>
                            <a:cs typeface="Times New Roman" panose="02020603050405020304" pitchFamily="18" charset="0"/>
                          </a:rPr>
                          <m:t>𝑡</m:t>
                        </m:r>
                      </m:sup>
                    </m:sSup>
                  </m:oMath>
                </a14:m>
                <a:r>
                  <a:rPr lang="en-US" altLang="zh-CN" dirty="0">
                    <a:latin typeface="Times New Roman" panose="02020603050405020304" pitchFamily="18" charset="0"/>
                    <a:cs typeface="Times New Roman" panose="02020603050405020304" pitchFamily="18" charset="0"/>
                  </a:rPr>
                  <a:t> as an action on the state space </a:t>
                </a:r>
                <a14:m>
                  <m:oMath xmlns:m="http://schemas.openxmlformats.org/officeDocument/2006/math">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ℳ</m:t>
                    </m:r>
                  </m:oMath>
                </a14:m>
                <a:r>
                  <a:rPr lang="en-US" altLang="zh-CN" dirty="0">
                    <a:latin typeface="Times New Roman" panose="02020603050405020304" pitchFamily="18" charset="0"/>
                    <a:ea typeface="Cambria Math" panose="02040503050406030204" pitchFamily="18" charset="0"/>
                    <a:cs typeface="Times New Roman" panose="02020603050405020304" pitchFamily="18" charset="0"/>
                  </a:rPr>
                  <a:t>. All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𝑓</m:t>
                        </m:r>
                      </m:e>
                      <m:sup>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𝑡</m:t>
                        </m:r>
                      </m:sup>
                    </m:sSup>
                  </m:oMath>
                </a14:m>
                <a:r>
                  <a:rPr lang="en-US" altLang="zh-CN" dirty="0">
                    <a:latin typeface="Times New Roman" panose="02020603050405020304" pitchFamily="18" charset="0"/>
                    <a:ea typeface="Cambria Math" panose="02040503050406030204" pitchFamily="18" charset="0"/>
                    <a:cs typeface="Times New Roman" panose="02020603050405020304" pitchFamily="18" charset="0"/>
                  </a:rPr>
                  <a:t> form a semigroup </a:t>
                </a:r>
                <a14:m>
                  <m:oMath xmlns:m="http://schemas.openxmlformats.org/officeDocument/2006/math">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ea typeface="Cambria Math" panose="02040503050406030204" pitchFamily="18" charset="0"/>
                    <a:cs typeface="Times New Roman" panose="02020603050405020304" pitchFamily="18" charset="0"/>
                  </a:rPr>
                  <a:t> (condition 1, 2, 3 still holds, but the inverse may not exist)</a:t>
                </a:r>
              </a:p>
              <a:p>
                <a:r>
                  <a:rPr lang="en-US" altLang="zh-CN" dirty="0">
                    <a:latin typeface="Times New Roman" panose="02020603050405020304" pitchFamily="18" charset="0"/>
                    <a:cs typeface="Times New Roman" panose="02020603050405020304" pitchFamily="18" charset="0"/>
                  </a:rPr>
                  <a:t>If we choose a start point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𝑥</m:t>
                        </m:r>
                      </m:e>
                      <m:sub>
                        <m:r>
                          <a:rPr lang="en-US" altLang="zh-CN" b="0" i="1" smtClean="0">
                            <a:latin typeface="Cambria Math" panose="02040503050406030204" pitchFamily="18" charset="0"/>
                            <a:cs typeface="Times New Roman" panose="02020603050405020304" pitchFamily="18" charset="0"/>
                          </a:rPr>
                          <m:t>0</m:t>
                        </m:r>
                      </m:sub>
                    </m:sSub>
                    <m:r>
                      <a:rPr lang="en-US" altLang="zh-CN" b="0" i="1" smtClean="0">
                        <a:latin typeface="Cambria Math" panose="02040503050406030204" pitchFamily="18" charset="0"/>
                        <a:cs typeface="Times New Roman" panose="02020603050405020304" pitchFamily="18" charset="0"/>
                      </a:rPr>
                      <m:t>∈</m:t>
                    </m:r>
                  </m:oMath>
                </a14:m>
                <a:r>
                  <a:rPr lang="en-US" altLang="zh-CN" dirty="0">
                    <a:ea typeface="Cambria Math" panose="02040503050406030204" pitchFamily="18" charset="0"/>
                    <a:cs typeface="Times New Roman" panose="020206030504050203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cs typeface="Times New Roman" panose="02020603050405020304" pitchFamily="18" charset="0"/>
                      </a:rPr>
                      <m:t>ℳ</m:t>
                    </m:r>
                  </m:oMath>
                </a14:m>
                <a:r>
                  <a:rPr lang="en-US" altLang="zh-CN" dirty="0">
                    <a:latin typeface="Times New Roman" panose="02020603050405020304" pitchFamily="18" charset="0"/>
                    <a:cs typeface="Times New Roman" panose="02020603050405020304" pitchFamily="18" charset="0"/>
                  </a:rPr>
                  <a:t>, we can get its trajectory by applying every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𝑓</m:t>
                        </m:r>
                      </m:e>
                      <m:sup>
                        <m:r>
                          <a:rPr lang="en-US" altLang="zh-CN" b="0" i="1" smtClean="0">
                            <a:latin typeface="Cambria Math" panose="02040503050406030204" pitchFamily="18" charset="0"/>
                            <a:cs typeface="Times New Roman" panose="02020603050405020304" pitchFamily="18" charset="0"/>
                          </a:rPr>
                          <m:t>𝑡</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𝑥</m:t>
                        </m:r>
                      </m:e>
                      <m:sub>
                        <m:r>
                          <a:rPr lang="en-US" altLang="zh-CN" b="0" i="1" smtClean="0">
                            <a:latin typeface="Cambria Math" panose="02040503050406030204" pitchFamily="18" charset="0"/>
                            <a:cs typeface="Times New Roman" panose="02020603050405020304" pitchFamily="18" charset="0"/>
                          </a:rPr>
                          <m:t>0</m:t>
                        </m:r>
                      </m:sub>
                    </m:sSub>
                  </m:oMath>
                </a14:m>
                <a:r>
                  <a:rPr lang="en-US" altLang="zh-CN" dirty="0">
                    <a:latin typeface="Times New Roman" panose="02020603050405020304" pitchFamily="18" charset="0"/>
                    <a:cs typeface="Times New Roman" panose="02020603050405020304" pitchFamily="18" charset="0"/>
                  </a:rPr>
                  <a:t>. </a:t>
                </a:r>
              </a:p>
              <a:p>
                <a:r>
                  <a:rPr lang="en-US" altLang="zh-CN" dirty="0">
                    <a:latin typeface="Times New Roman" panose="02020603050405020304" pitchFamily="18" charset="0"/>
                    <a:cs typeface="Times New Roman" panose="02020603050405020304" pitchFamily="18" charset="0"/>
                  </a:rPr>
                  <a:t>Generalizing this idea, if the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can act on a set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𝑆</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we define the </a:t>
                </a:r>
                <a:r>
                  <a:rPr lang="en-US" altLang="zh-CN" b="1" dirty="0">
                    <a:latin typeface="Times New Roman" panose="02020603050405020304" pitchFamily="18" charset="0"/>
                    <a:cs typeface="Times New Roman" panose="02020603050405020304" pitchFamily="18" charset="0"/>
                  </a:rPr>
                  <a:t>orbit</a:t>
                </a:r>
                <a:r>
                  <a:rPr lang="en-US" altLang="zh-CN" dirty="0">
                    <a:latin typeface="Times New Roman" panose="02020603050405020304" pitchFamily="18" charset="0"/>
                    <a:cs typeface="Times New Roman" panose="02020603050405020304" pitchFamily="18" charset="0"/>
                  </a:rPr>
                  <a:t> of an element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𝑠</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𝑆</m:t>
                    </m:r>
                  </m:oMath>
                </a14:m>
                <a:r>
                  <a:rPr lang="en-US" altLang="zh-CN" dirty="0">
                    <a:latin typeface="Times New Roman" panose="02020603050405020304" pitchFamily="18" charset="0"/>
                    <a:cs typeface="Times New Roman" panose="02020603050405020304" pitchFamily="18" charset="0"/>
                  </a:rPr>
                  <a:t> by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𝑠</m:t>
                        </m:r>
                        <m:r>
                          <a:rPr lang="en-US" altLang="zh-CN" b="0" i="1" smtClean="0">
                            <a:latin typeface="Cambria Math" panose="02040503050406030204" pitchFamily="18" charset="0"/>
                            <a:cs typeface="Times New Roman" panose="02020603050405020304" pitchFamily="18" charset="0"/>
                          </a:rPr>
                          <m:t>)</m:t>
                        </m:r>
                      </m:e>
                    </m:d>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9A784D15-A70F-4D9F-B7D5-3CB91A1E355A}"/>
                  </a:ext>
                </a:extLst>
              </p:cNvPr>
              <p:cNvSpPr>
                <a:spLocks noGrp="1" noRot="1" noChangeAspect="1" noMove="1" noResize="1" noEditPoints="1" noAdjustHandles="1" noChangeArrowheads="1" noChangeShapeType="1" noTextEdit="1"/>
              </p:cNvSpPr>
              <p:nvPr>
                <p:ph idx="1"/>
              </p:nvPr>
            </p:nvSpPr>
            <p:spPr>
              <a:xfrm>
                <a:off x="838200" y="1825625"/>
                <a:ext cx="10515600" cy="4540946"/>
              </a:xfrm>
              <a:blipFill>
                <a:blip r:embed="rId2"/>
                <a:stretch>
                  <a:fillRect l="-928" t="-20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95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882B5C-54FA-4A92-9D3A-F4C9F5E7CBA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Symmetric system</a:t>
            </a:r>
            <a:endParaRPr lang="zh-CN"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6D23DEF-2798-497A-9D45-F84924D5C2A0}"/>
              </a:ext>
            </a:extLst>
          </p:cNvPr>
          <p:cNvSpPr>
            <a:spLocks noGrp="1"/>
          </p:cNvSpPr>
          <p:nvPr>
            <p:ph idx="1"/>
          </p:nvPr>
        </p:nvSpPr>
        <p:spPr>
          <a:xfrm>
            <a:off x="838200" y="1825625"/>
            <a:ext cx="10515600" cy="4667250"/>
          </a:xfrm>
        </p:spPr>
        <p:txBody>
          <a:bodyPr>
            <a:normAutofit/>
          </a:bodyPr>
          <a:lstStyle/>
          <a:p>
            <a:r>
              <a:rPr lang="en-US" altLang="zh-CN" dirty="0">
                <a:latin typeface="Times New Roman" panose="02020603050405020304" pitchFamily="18" charset="0"/>
                <a:cs typeface="Times New Roman" panose="02020603050405020304" pitchFamily="18" charset="0"/>
              </a:rPr>
              <a:t>For systems with symmetries, we can even act group elements on a trajectory to form orbits of orbits.</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Picture copied from dem Buch.</a:t>
            </a:r>
          </a:p>
          <a:p>
            <a:endParaRPr lang="zh-CN" altLang="en-US"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B31E82C3-3E36-4FC0-AFEE-E4DD7CD4DB5E}"/>
              </a:ext>
            </a:extLst>
          </p:cNvPr>
          <p:cNvPicPr>
            <a:picLocks noChangeAspect="1"/>
          </p:cNvPicPr>
          <p:nvPr/>
        </p:nvPicPr>
        <p:blipFill>
          <a:blip r:embed="rId2"/>
          <a:stretch>
            <a:fillRect/>
          </a:stretch>
        </p:blipFill>
        <p:spPr>
          <a:xfrm>
            <a:off x="1474294" y="2786933"/>
            <a:ext cx="2773413" cy="3026064"/>
          </a:xfrm>
          <a:prstGeom prst="rect">
            <a:avLst/>
          </a:prstGeom>
        </p:spPr>
      </p:pic>
    </p:spTree>
    <p:extLst>
      <p:ext uri="{BB962C8B-B14F-4D97-AF65-F5344CB8AC3E}">
        <p14:creationId xmlns:p14="http://schemas.microsoft.com/office/powerpoint/2010/main" val="161461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29812C-2B52-4439-B94F-2A6BAD38EB8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Reduced state space, fundamental domain, and others</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376A738-CC67-4BD7-B970-A9706A2C0049}"/>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We can continue to apply those notions in nonlinear dynamics. For instance, if we make all points in the state space </a:t>
                </a:r>
                <a14:m>
                  <m:oMath xmlns:m="http://schemas.openxmlformats.org/officeDocument/2006/math">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ℳ</m:t>
                    </m:r>
                  </m:oMath>
                </a14:m>
                <a:r>
                  <a:rPr lang="en-US" altLang="zh-CN" dirty="0">
                    <a:latin typeface="Times New Roman" panose="02020603050405020304" pitchFamily="18" charset="0"/>
                    <a:cs typeface="Times New Roman" panose="02020603050405020304" pitchFamily="18" charset="0"/>
                  </a:rPr>
                  <a:t> equivalent if they are on the same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-orbit, we have the </a:t>
                </a:r>
                <a:r>
                  <a:rPr lang="en-US" altLang="zh-CN" b="1" dirty="0">
                    <a:latin typeface="Times New Roman" panose="02020603050405020304" pitchFamily="18" charset="0"/>
                    <a:cs typeface="Times New Roman" panose="02020603050405020304" pitchFamily="18" charset="0"/>
                  </a:rPr>
                  <a:t>reduced state space</a:t>
                </a:r>
                <a14:m>
                  <m:oMath xmlns:m="http://schemas.openxmlformats.org/officeDocument/2006/math">
                    <m:r>
                      <a:rPr lang="en-US" altLang="zh-CN" b="1" i="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CN" i="1">
                        <a:latin typeface="Cambria Math" panose="02040503050406030204" pitchFamily="18" charset="0"/>
                        <a:ea typeface="Cambria Math" panose="02040503050406030204" pitchFamily="18" charset="0"/>
                        <a:cs typeface="Times New Roman" panose="02020603050405020304" pitchFamily="18" charset="0"/>
                      </a:rPr>
                      <m:t>ℳ</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altLang="zh-CN" b="1"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If our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above is discreet, we have a special case called </a:t>
                </a:r>
                <a:r>
                  <a:rPr lang="en-US" altLang="zh-CN" b="1" dirty="0">
                    <a:latin typeface="Times New Roman" panose="02020603050405020304" pitchFamily="18" charset="0"/>
                    <a:cs typeface="Times New Roman" panose="02020603050405020304" pitchFamily="18" charset="0"/>
                  </a:rPr>
                  <a:t>fundamental domain</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If points in</a:t>
                </a:r>
                <a14:m>
                  <m:oMath xmlns:m="http://schemas.openxmlformats.org/officeDocument/2006/math">
                    <m:r>
                      <a:rPr lang="en-US" altLang="zh-CN" b="0" i="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CN" i="1">
                        <a:latin typeface="Cambria Math" panose="02040503050406030204" pitchFamily="18" charset="0"/>
                        <a:ea typeface="Cambria Math" panose="02040503050406030204" pitchFamily="18" charset="0"/>
                        <a:cs typeface="Times New Roman" panose="02020603050405020304" pitchFamily="18" charset="0"/>
                      </a:rPr>
                      <m:t>ℳ</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are invariant under group actions, i.e.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𝑔𝑥</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𝑥</m:t>
                    </m:r>
                  </m:oMath>
                </a14:m>
                <a:r>
                  <a:rPr lang="en-US" altLang="zh-CN" dirty="0">
                    <a:latin typeface="Times New Roman" panose="02020603050405020304" pitchFamily="18" charset="0"/>
                    <a:cs typeface="Times New Roman" panose="02020603050405020304" pitchFamily="18" charset="0"/>
                  </a:rPr>
                  <a:t> for every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𝑔</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they are called </a:t>
                </a:r>
                <a:r>
                  <a:rPr lang="en-US" altLang="zh-CN" b="1" dirty="0">
                    <a:latin typeface="Times New Roman" panose="02020603050405020304" pitchFamily="18" charset="0"/>
                    <a:cs typeface="Times New Roman" panose="02020603050405020304" pitchFamily="18" charset="0"/>
                  </a:rPr>
                  <a:t>invariant points</a:t>
                </a:r>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If it is a region, then we have </a:t>
                </a:r>
                <a:r>
                  <a:rPr lang="en-US" altLang="zh-CN" b="1" dirty="0">
                    <a:latin typeface="Times New Roman" panose="02020603050405020304" pitchFamily="18" charset="0"/>
                    <a:cs typeface="Times New Roman" panose="02020603050405020304" pitchFamily="18" charset="0"/>
                  </a:rPr>
                  <a:t>invariant subspace.</a:t>
                </a:r>
              </a:p>
              <a:p>
                <a:r>
                  <a:rPr lang="en-US" altLang="zh-CN" dirty="0">
                    <a:latin typeface="Times New Roman" panose="02020603050405020304" pitchFamily="18" charset="0"/>
                    <a:cs typeface="Times New Roman" panose="02020603050405020304" pitchFamily="18" charset="0"/>
                  </a:rPr>
                  <a:t>For invariant subspace, we can also check its </a:t>
                </a:r>
                <a:r>
                  <a:rPr lang="en-US" altLang="zh-CN" b="1" dirty="0">
                    <a:latin typeface="Times New Roman" panose="02020603050405020304" pitchFamily="18" charset="0"/>
                    <a:cs typeface="Times New Roman" panose="02020603050405020304" pitchFamily="18" charset="0"/>
                  </a:rPr>
                  <a:t>reducibility</a:t>
                </a:r>
                <a:r>
                  <a:rPr lang="en-US" altLang="zh-CN" dirty="0">
                    <a:latin typeface="Times New Roman" panose="02020603050405020304" pitchFamily="18" charset="0"/>
                    <a:cs typeface="Times New Roman" panose="02020603050405020304" pitchFamily="18" charset="0"/>
                  </a:rPr>
                  <a:t>.</a:t>
                </a:r>
              </a:p>
              <a:p>
                <a:r>
                  <a:rPr lang="en-US" altLang="zh-CN"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A376A738-CC67-4BD7-B970-A9706A2C0049}"/>
                  </a:ext>
                </a:extLst>
              </p:cNvPr>
              <p:cNvSpPr>
                <a:spLocks noGrp="1" noRot="1" noChangeAspect="1" noMove="1" noResize="1" noEditPoints="1" noAdjustHandles="1" noChangeArrowheads="1" noChangeShapeType="1" noTextEdit="1"/>
              </p:cNvSpPr>
              <p:nvPr>
                <p:ph idx="1"/>
              </p:nvPr>
            </p:nvSpPr>
            <p:spPr>
              <a:blipFill>
                <a:blip r:embed="rId2"/>
                <a:stretch>
                  <a:fillRect l="-1043" t="-3361" r="-9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173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88C839-53C6-406C-B8B0-A9F3316197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Example 1</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FCEE37C-A091-4226-9392-CA46CFB19E02}"/>
                  </a:ext>
                </a:extLst>
              </p:cNvPr>
              <p:cNvSpPr>
                <a:spLocks noGrp="1"/>
              </p:cNvSpPr>
              <p:nvPr>
                <p:ph idx="1"/>
              </p:nvPr>
            </p:nvSpPr>
            <p:spPr>
              <a:xfrm>
                <a:off x="838200" y="1815949"/>
                <a:ext cx="10515600" cy="4351338"/>
              </a:xfrm>
            </p:spPr>
            <p:txBody>
              <a:bodyPr/>
              <a:lstStyle/>
              <a:p>
                <a:r>
                  <a:rPr lang="en-US" altLang="zh-CN" dirty="0">
                    <a:latin typeface="Times New Roman" panose="02020603050405020304" pitchFamily="18" charset="0"/>
                    <a:cs typeface="Times New Roman" panose="02020603050405020304" pitchFamily="18" charset="0"/>
                  </a:rPr>
                  <a:t>We choose the set to be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ea typeface="Cambria Math" panose="02040503050406030204" pitchFamily="18" charset="0"/>
                        <a:cs typeface="Times New Roman" panose="02020603050405020304" pitchFamily="18" charset="0"/>
                      </a:rPr>
                      <m:t>ℤ</m:t>
                    </m:r>
                    <m:r>
                      <a:rPr lang="en-US" altLang="zh-CN" b="0" i="1" smtClean="0">
                        <a:latin typeface="Cambria Math" panose="02040503050406030204" pitchFamily="18" charset="0"/>
                        <a:cs typeface="Times New Roman" panose="02020603050405020304" pitchFamily="18" charset="0"/>
                      </a:rPr>
                      <m:t>={0,±1,±2,…}</m:t>
                    </m:r>
                  </m:oMath>
                </a14:m>
                <a:r>
                  <a:rPr lang="en-US" altLang="zh-CN" dirty="0">
                    <a:latin typeface="Times New Roman" panose="02020603050405020304" pitchFamily="18" charset="0"/>
                    <a:cs typeface="Times New Roman" panose="02020603050405020304" pitchFamily="18" charset="0"/>
                  </a:rPr>
                  <a:t>, and equip it with the “addition” operation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Then it will be a group.</a:t>
                </a:r>
              </a:p>
              <a:p>
                <a:r>
                  <a:rPr lang="en-US" altLang="zh-CN" dirty="0">
                    <a:latin typeface="Times New Roman" panose="02020603050405020304" pitchFamily="18" charset="0"/>
                    <a:cs typeface="Times New Roman" panose="02020603050405020304" pitchFamily="18" charset="0"/>
                  </a:rPr>
                  <a:t>Check condition 1 (closure): the sum of two integers is still an integer.</a:t>
                </a:r>
              </a:p>
              <a:p>
                <a:r>
                  <a:rPr lang="en-US" altLang="zh-CN" dirty="0">
                    <a:latin typeface="Times New Roman" panose="02020603050405020304" pitchFamily="18" charset="0"/>
                    <a:cs typeface="Times New Roman" panose="02020603050405020304" pitchFamily="18" charset="0"/>
                  </a:rPr>
                  <a:t>Check condition 2 (associativity):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𝑐</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𝑐</m:t>
                    </m:r>
                    <m:r>
                      <a:rPr lang="en-US" altLang="zh-CN" b="0" i="1" smtClean="0">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Check condition 3 (identity): 0 is our identity</a:t>
                </a:r>
              </a:p>
              <a:p>
                <a:r>
                  <a:rPr lang="en-US" altLang="zh-CN" dirty="0">
                    <a:latin typeface="Times New Roman" panose="02020603050405020304" pitchFamily="18" charset="0"/>
                    <a:cs typeface="Times New Roman" panose="02020603050405020304" pitchFamily="18" charset="0"/>
                  </a:rPr>
                  <a:t>Check condition 4 (inverse):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𝑚</m:t>
                    </m:r>
                  </m:oMath>
                </a14:m>
                <a:r>
                  <a:rPr lang="en-US" altLang="zh-CN" dirty="0">
                    <a:latin typeface="Times New Roman" panose="02020603050405020304" pitchFamily="18" charset="0"/>
                    <a:cs typeface="Times New Roman" panose="02020603050405020304" pitchFamily="18" charset="0"/>
                  </a:rPr>
                  <a:t> is the inverse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𝑚</m:t>
                    </m:r>
                  </m:oMath>
                </a14:m>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Bonus condition (Abelian):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𝑎</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𝑎</m:t>
                    </m:r>
                  </m:oMath>
                </a14:m>
                <a:endParaRPr lang="en-US" altLang="zh-CN" b="0"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DFCEE37C-A091-4226-9392-CA46CFB19E02}"/>
                  </a:ext>
                </a:extLst>
              </p:cNvPr>
              <p:cNvSpPr>
                <a:spLocks noGrp="1" noRot="1" noChangeAspect="1" noMove="1" noResize="1" noEditPoints="1" noAdjustHandles="1" noChangeArrowheads="1" noChangeShapeType="1" noTextEdit="1"/>
              </p:cNvSpPr>
              <p:nvPr>
                <p:ph idx="1"/>
              </p:nvPr>
            </p:nvSpPr>
            <p:spPr>
              <a:xfrm>
                <a:off x="838200" y="1815949"/>
                <a:ext cx="10515600" cy="4351338"/>
              </a:xfrm>
              <a:blipFill>
                <a:blip r:embed="rId2"/>
                <a:stretch>
                  <a:fillRect l="-1043" t="-2521" r="-12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751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3F9244-5299-4D8F-87DF-CBBA9210806E}"/>
              </a:ext>
            </a:extLst>
          </p:cNvPr>
          <p:cNvSpPr>
            <a:spLocks noGrp="1"/>
          </p:cNvSpPr>
          <p:nvPr>
            <p:ph type="title"/>
          </p:nvPr>
        </p:nvSpPr>
        <p:spPr>
          <a:xfrm>
            <a:off x="741438" y="116189"/>
            <a:ext cx="10515600" cy="1325563"/>
          </a:xfrm>
        </p:spPr>
        <p:txBody>
          <a:bodyPr/>
          <a:lstStyle/>
          <a:p>
            <a:r>
              <a:rPr lang="en-US" altLang="zh-CN" dirty="0">
                <a:latin typeface="Times New Roman" panose="02020603050405020304" pitchFamily="18" charset="0"/>
                <a:cs typeface="Times New Roman" panose="02020603050405020304" pitchFamily="18" charset="0"/>
              </a:rPr>
              <a:t>Example 2</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346178C-47ED-437E-8EDF-099D8EC32188}"/>
                  </a:ext>
                </a:extLst>
              </p:cNvPr>
              <p:cNvSpPr>
                <a:spLocks noGrp="1"/>
              </p:cNvSpPr>
              <p:nvPr>
                <p:ph idx="1"/>
              </p:nvPr>
            </p:nvSpPr>
            <p:spPr>
              <a:xfrm>
                <a:off x="304799" y="1557867"/>
                <a:ext cx="11500153" cy="5786362"/>
              </a:xfrm>
            </p:spPr>
            <p:txBody>
              <a:bodyPr>
                <a:normAutofit/>
              </a:bodyPr>
              <a:lstStyle/>
              <a:p>
                <a:r>
                  <a:rPr lang="en-US" altLang="zh-CN" dirty="0">
                    <a:latin typeface="Times New Roman" panose="02020603050405020304" pitchFamily="18" charset="0"/>
                    <a:cs typeface="Times New Roman" panose="02020603050405020304" pitchFamily="18" charset="0"/>
                  </a:rPr>
                  <a:t>We choose the set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𝑛</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 be permutation operations on the ordered set of numbers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 2, …,</m:t>
                        </m:r>
                        <m:r>
                          <a:rPr lang="en-US" altLang="zh-CN" b="0" i="1" smtClean="0">
                            <a:latin typeface="Cambria Math" panose="02040503050406030204" pitchFamily="18" charset="0"/>
                            <a:cs typeface="Times New Roman" panose="02020603050405020304" pitchFamily="18" charset="0"/>
                          </a:rPr>
                          <m:t>𝑛</m:t>
                        </m:r>
                      </m:e>
                    </m:d>
                  </m:oMath>
                </a14:m>
                <a:r>
                  <a:rPr lang="en-US" altLang="zh-CN" b="0" dirty="0">
                    <a:latin typeface="Times New Roman" panose="02020603050405020304" pitchFamily="18" charset="0"/>
                    <a:cs typeface="Times New Roman" panose="02020603050405020304" pitchFamily="18" charset="0"/>
                  </a:rPr>
                  <a:t>, and equip it with the operation of composition. (So our group is itself a set of operations, and the group operation we equip is a composition of operations. Don’t get entangled.)</a:t>
                </a:r>
              </a:p>
              <a:p>
                <a:r>
                  <a:rPr lang="en-US" altLang="zh-CN" b="0" dirty="0">
                    <a:latin typeface="Times New Roman" panose="02020603050405020304" pitchFamily="18" charset="0"/>
                    <a:cs typeface="Times New Roman" panose="02020603050405020304" pitchFamily="18" charset="0"/>
                  </a:rPr>
                  <a:t> Take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𝑛</m:t>
                    </m:r>
                    <m:r>
                      <a:rPr lang="en-US" altLang="zh-CN" b="0" i="1" smtClean="0">
                        <a:latin typeface="Cambria Math" panose="02040503050406030204" pitchFamily="18" charset="0"/>
                        <a:cs typeface="Times New Roman" panose="02020603050405020304" pitchFamily="18" charset="0"/>
                      </a:rPr>
                      <m:t>=3</m:t>
                    </m:r>
                  </m:oMath>
                </a14:m>
                <a:r>
                  <a:rPr lang="en-US" altLang="zh-CN" b="0" dirty="0">
                    <a:latin typeface="Times New Roman" panose="02020603050405020304" pitchFamily="18" charset="0"/>
                    <a:cs typeface="Times New Roman" panose="02020603050405020304" pitchFamily="18" charset="0"/>
                  </a:rPr>
                  <a:t> as an example,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3</m:t>
                        </m:r>
                      </m:sub>
                    </m:sSub>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𝑒</m:t>
                        </m:r>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m:t>
                            </m:r>
                          </m:e>
                        </m:d>
                        <m:r>
                          <a:rPr lang="en-US" altLang="zh-CN" b="0" i="1"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23</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13</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123</m:t>
                            </m:r>
                          </m:e>
                        </m:d>
                        <m:r>
                          <a:rPr lang="en-US" altLang="zh-CN" b="0" i="1" smtClean="0">
                            <a:latin typeface="Cambria Math" panose="02040503050406030204" pitchFamily="18" charset="0"/>
                            <a:cs typeface="Times New Roman" panose="02020603050405020304" pitchFamily="18" charset="0"/>
                          </a:rPr>
                          <m:t>,</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321</m:t>
                            </m:r>
                          </m:e>
                        </m:d>
                      </m:e>
                    </m:d>
                  </m:oMath>
                </a14:m>
                <a:r>
                  <a:rPr lang="en-US" altLang="zh-CN" b="0" dirty="0">
                    <a:latin typeface="Times New Roman" panose="02020603050405020304" pitchFamily="18" charset="0"/>
                    <a:cs typeface="Times New Roman" panose="02020603050405020304" pitchFamily="18" charset="0"/>
                  </a:rPr>
                  <a:t>, each element in the group will change the order of the string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123</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(it is a concatenation of three numbers)</a:t>
                </a:r>
              </a:p>
              <a:p>
                <a:r>
                  <a:rPr lang="en-US" altLang="zh-CN" dirty="0">
                    <a:latin typeface="Times New Roman" panose="02020603050405020304" pitchFamily="18" charset="0"/>
                    <a:cs typeface="Times New Roman" panose="02020603050405020304" pitchFamily="18" charset="0"/>
                  </a:rPr>
                  <a:t>L</a:t>
                </a:r>
                <a14:m>
                  <m:oMath xmlns:m="http://schemas.openxmlformats.org/officeDocument/2006/math">
                    <m:r>
                      <m:rPr>
                        <m:sty m:val="p"/>
                      </m:rPr>
                      <a:rPr lang="en-US" altLang="zh-CN" b="0" i="0" smtClean="0">
                        <a:latin typeface="Cambria Math" panose="02040503050406030204" pitchFamily="18" charset="0"/>
                        <a:cs typeface="Times New Roman" panose="02020603050405020304" pitchFamily="18" charset="0"/>
                      </a:rPr>
                      <m:t>ike</m:t>
                    </m:r>
                    <m:r>
                      <a:rPr lang="en-US" altLang="zh-CN" b="0" i="0" smtClean="0">
                        <a:latin typeface="Cambria Math" panose="02040503050406030204" pitchFamily="18" charset="0"/>
                        <a:cs typeface="Times New Roman" panose="02020603050405020304" pitchFamily="18" charset="0"/>
                      </a:rPr>
                      <m:t> </m:t>
                    </m:r>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23</m:t>
                        </m:r>
                      </m:e>
                    </m:d>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will change 123 to 132, while </a:t>
                </a:r>
                <a14:m>
                  <m:oMath xmlns:m="http://schemas.openxmlformats.org/officeDocument/2006/math">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123</m:t>
                        </m:r>
                      </m:e>
                    </m:d>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will change 123 to 231. And if we compose them, (123)(23) will change 123 to 213, since (23) changes 123 to 132 and (123) further changes it into 213. We can see (123)(23) is equivalent to (12), as required by the closure condition. </a:t>
                </a:r>
              </a:p>
            </p:txBody>
          </p:sp>
        </mc:Choice>
        <mc:Fallback xmlns="">
          <p:sp>
            <p:nvSpPr>
              <p:cNvPr id="3" name="内容占位符 2">
                <a:extLst>
                  <a:ext uri="{FF2B5EF4-FFF2-40B4-BE49-F238E27FC236}">
                    <a16:creationId xmlns:a16="http://schemas.microsoft.com/office/drawing/2014/main" id="{D346178C-47ED-437E-8EDF-099D8EC32188}"/>
                  </a:ext>
                </a:extLst>
              </p:cNvPr>
              <p:cNvSpPr>
                <a:spLocks noGrp="1" noRot="1" noChangeAspect="1" noMove="1" noResize="1" noEditPoints="1" noAdjustHandles="1" noChangeArrowheads="1" noChangeShapeType="1" noTextEdit="1"/>
              </p:cNvSpPr>
              <p:nvPr>
                <p:ph idx="1"/>
              </p:nvPr>
            </p:nvSpPr>
            <p:spPr>
              <a:xfrm>
                <a:off x="304799" y="1557867"/>
                <a:ext cx="11500153" cy="5786362"/>
              </a:xfrm>
              <a:blipFill>
                <a:blip r:embed="rId2"/>
                <a:stretch>
                  <a:fillRect l="-954" t="-1897" r="-2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725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AC9E0-07D2-456F-9DD5-7B73389DD4F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Example 2, continued (and introduce the order of a group)</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3185FB3-3EDD-43FD-9055-869EFF2D99B9}"/>
                  </a:ext>
                </a:extLst>
              </p:cNvPr>
              <p:cNvSpPr>
                <a:spLocks noGrp="1"/>
              </p:cNvSpPr>
              <p:nvPr>
                <p:ph idx="1"/>
              </p:nvPr>
            </p:nvSpPr>
            <p:spPr>
              <a:xfrm>
                <a:off x="838200" y="1825624"/>
                <a:ext cx="10515600" cy="5150909"/>
              </a:xfrm>
            </p:spPr>
            <p:txBody>
              <a:bodyPr>
                <a:normAutofit fontScale="92500" lnSpcReduction="10000"/>
              </a:bodyPr>
              <a:lstStyle/>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Check condition 1 (closure): Of course, no matter how we change the order, it is always a string with numbers “1, 2, 3”</a:t>
                </a:r>
              </a:p>
              <a:p>
                <a:r>
                  <a:rPr lang="en-US" altLang="zh-CN" dirty="0">
                    <a:latin typeface="Times New Roman" panose="02020603050405020304" pitchFamily="18" charset="0"/>
                    <a:cs typeface="Times New Roman" panose="02020603050405020304" pitchFamily="18" charset="0"/>
                  </a:rPr>
                  <a:t>Check condition 2 (associativity): Somehow also obvious, but could be cumbersome to state in a rigorous math manner, so I will just cheat here by skipping it.</a:t>
                </a:r>
              </a:p>
              <a:p>
                <a:r>
                  <a:rPr lang="en-US" altLang="zh-CN" dirty="0">
                    <a:latin typeface="Times New Roman" panose="02020603050405020304" pitchFamily="18" charset="0"/>
                    <a:cs typeface="Times New Roman" panose="02020603050405020304" pitchFamily="18" charset="0"/>
                  </a:rPr>
                  <a:t>Check condition 3 (identity):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𝑒</m:t>
                    </m:r>
                  </m:oMath>
                </a14:m>
                <a:r>
                  <a:rPr lang="en-US" altLang="zh-CN" dirty="0">
                    <a:latin typeface="Times New Roman" panose="02020603050405020304" pitchFamily="18" charset="0"/>
                    <a:cs typeface="Times New Roman" panose="02020603050405020304" pitchFamily="18" charset="0"/>
                  </a:rPr>
                  <a:t> is the identity, which doesn’t change anything</a:t>
                </a:r>
              </a:p>
              <a:p>
                <a:r>
                  <a:rPr lang="en-US" altLang="zh-CN" dirty="0">
                    <a:latin typeface="Times New Roman" panose="02020603050405020304" pitchFamily="18" charset="0"/>
                    <a:cs typeface="Times New Roman" panose="02020603050405020304" pitchFamily="18" charset="0"/>
                  </a:rPr>
                  <a:t>Check condition 4 (inverse): Just change it backwards</a:t>
                </a:r>
              </a:p>
              <a:p>
                <a:r>
                  <a:rPr lang="en-US" altLang="zh-CN" dirty="0">
                    <a:latin typeface="Times New Roman" panose="02020603050405020304" pitchFamily="18" charset="0"/>
                    <a:cs typeface="Times New Roman" panose="02020603050405020304" pitchFamily="18" charset="0"/>
                  </a:rPr>
                  <a:t>Unfortunately, this group is not Abelian. </a:t>
                </a:r>
              </a:p>
              <a:p>
                <a:r>
                  <a:rPr lang="en-US" altLang="zh-CN" dirty="0">
                    <a:latin typeface="Times New Roman" panose="02020603050405020304" pitchFamily="18" charset="0"/>
                    <a:cs typeface="Times New Roman" panose="02020603050405020304" pitchFamily="18" charset="0"/>
                  </a:rPr>
                  <a:t>We can also see there are a total of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𝑛</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elements in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𝑛</m:t>
                        </m:r>
                      </m:sub>
                    </m:sSub>
                    <m:r>
                      <a:rPr lang="en-US" altLang="zh-CN" b="0" i="0"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This number will be called “order” if there are finite elements. Usually it is denoted by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𝐺</m:t>
                        </m:r>
                      </m:e>
                    </m:d>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so </a:t>
                </a:r>
                <a14:m>
                  <m:oMath xmlns:m="http://schemas.openxmlformats.org/officeDocument/2006/math">
                    <m:d>
                      <m:dPr>
                        <m:begChr m:val="|"/>
                        <m:endChr m:val="|"/>
                        <m:ctrlPr>
                          <a:rPr lang="en-US" altLang="zh-CN" b="0" i="1" smtClean="0">
                            <a:latin typeface="Cambria Math" panose="02040503050406030204" pitchFamily="18" charset="0"/>
                            <a:cs typeface="Times New Roman" panose="02020603050405020304" pitchFamily="18" charset="0"/>
                          </a:rPr>
                        </m:ctrlPr>
                      </m:dPr>
                      <m:e>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𝑛</m:t>
                            </m:r>
                          </m:sub>
                        </m:sSub>
                      </m:e>
                    </m:d>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𝑛</m:t>
                    </m:r>
                    <m:r>
                      <a:rPr lang="en-US" altLang="zh-CN" b="0" i="1" smtClean="0">
                        <a:latin typeface="Cambria Math" panose="02040503050406030204" pitchFamily="18" charset="0"/>
                        <a:cs typeface="Times New Roman" panose="02020603050405020304" pitchFamily="18" charset="0"/>
                      </a:rPr>
                      <m:t>! </m:t>
                    </m:r>
                  </m:oMath>
                </a14:m>
                <a:endParaRPr lang="en-US" altLang="zh-CN" dirty="0">
                  <a:latin typeface="Times New Roman" panose="02020603050405020304" pitchFamily="18" charset="0"/>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93185FB3-3EDD-43FD-9055-869EFF2D99B9}"/>
                  </a:ext>
                </a:extLst>
              </p:cNvPr>
              <p:cNvSpPr>
                <a:spLocks noGrp="1" noRot="1" noChangeAspect="1" noMove="1" noResize="1" noEditPoints="1" noAdjustHandles="1" noChangeArrowheads="1" noChangeShapeType="1" noTextEdit="1"/>
              </p:cNvSpPr>
              <p:nvPr>
                <p:ph idx="1"/>
              </p:nvPr>
            </p:nvSpPr>
            <p:spPr>
              <a:xfrm>
                <a:off x="838200" y="1825624"/>
                <a:ext cx="10515600" cy="5150909"/>
              </a:xfrm>
              <a:blipFill>
                <a:blip r:embed="rId2"/>
                <a:stretch>
                  <a:fillRect l="-928" r="-1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21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B0464-E7F4-4975-834C-FEEAFCED601E}"/>
              </a:ext>
            </a:extLst>
          </p:cNvPr>
          <p:cNvSpPr>
            <a:spLocks noGrp="1"/>
          </p:cNvSpPr>
          <p:nvPr>
            <p:ph type="title"/>
          </p:nvPr>
        </p:nvSpPr>
        <p:spPr>
          <a:xfrm>
            <a:off x="325362" y="292553"/>
            <a:ext cx="10515600" cy="1325563"/>
          </a:xfrm>
        </p:spPr>
        <p:txBody>
          <a:bodyPr/>
          <a:lstStyle/>
          <a:p>
            <a:r>
              <a:rPr lang="en-US" altLang="zh-CN" dirty="0">
                <a:latin typeface="Times New Roman" panose="02020603050405020304" pitchFamily="18" charset="0"/>
                <a:cs typeface="Times New Roman" panose="02020603050405020304" pitchFamily="18" charset="0"/>
              </a:rPr>
              <a:t>Example 3</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CF0C830-0815-4C29-894F-CD3B0C8BCF5A}"/>
                  </a:ext>
                </a:extLst>
              </p:cNvPr>
              <p:cNvSpPr>
                <a:spLocks noGrp="1"/>
              </p:cNvSpPr>
              <p:nvPr>
                <p:ph idx="1"/>
              </p:nvPr>
            </p:nvSpPr>
            <p:spPr>
              <a:xfrm>
                <a:off x="325362" y="1486959"/>
                <a:ext cx="10515600" cy="4351338"/>
              </a:xfrm>
            </p:spPr>
            <p:txBody>
              <a:bodyPr/>
              <a:lstStyle/>
              <a:p>
                <a:r>
                  <a:rPr lang="en-US" altLang="zh-CN" dirty="0">
                    <a:latin typeface="Times New Roman" panose="02020603050405020304" pitchFamily="18" charset="0"/>
                    <a:cs typeface="Times New Roman" panose="02020603050405020304" pitchFamily="18" charset="0"/>
                  </a:rPr>
                  <a:t>We choose </a:t>
                </a:r>
                <a14:m>
                  <m:oMath xmlns:m="http://schemas.openxmlformats.org/officeDocument/2006/math">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n-US" altLang="zh-CN" b="0" i="1" smtClean="0">
                        <a:latin typeface="Cambria Math" panose="02040503050406030204" pitchFamily="18" charset="0"/>
                      </a:rPr>
                      <m:t>𝑆𝑂</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 be the set of rotation operations in the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𝑛</m:t>
                    </m:r>
                  </m:oMath>
                </a14:m>
                <a:r>
                  <a:rPr lang="en-US" altLang="zh-CN" dirty="0">
                    <a:latin typeface="Times New Roman" panose="02020603050405020304" pitchFamily="18" charset="0"/>
                    <a:cs typeface="Times New Roman" panose="02020603050405020304" pitchFamily="18" charset="0"/>
                  </a:rPr>
                  <a:t>-dimensional space and equip it with a group operation of composition.</a:t>
                </a:r>
              </a:p>
              <a:p>
                <a:r>
                  <a:rPr lang="en-US" altLang="zh-CN" dirty="0">
                    <a:latin typeface="Times New Roman" panose="02020603050405020304" pitchFamily="18" charset="0"/>
                    <a:cs typeface="Times New Roman" panose="02020603050405020304" pitchFamily="18" charset="0"/>
                  </a:rPr>
                  <a:t>Each element can be represented by a pair </a:t>
                </a:r>
                <a14:m>
                  <m:oMath xmlns:m="http://schemas.openxmlformats.org/officeDocument/2006/math">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𝒏</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𝜃</m:t>
                    </m:r>
                    <m:r>
                      <a:rPr lang="en-US" altLang="zh-CN" b="0" i="1"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to indicate the axis and the angle of the rotation.</a:t>
                </a:r>
              </a:p>
              <a:p>
                <a:r>
                  <a:rPr lang="en-US" altLang="zh-CN" dirty="0">
                    <a:latin typeface="Times New Roman" panose="02020603050405020304" pitchFamily="18" charset="0"/>
                    <a:cs typeface="Times New Roman" panose="02020603050405020304" pitchFamily="18" charset="0"/>
                  </a:rPr>
                  <a:t>It is hard to visualize the effect of composing several rotations, especially in higher dimensions, so the best way to prove the validity of the four conditions is to resort to linear algebra, using orthogonal matrices (thus the letter O in its name)</a:t>
                </a:r>
              </a:p>
              <a:p>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7CF0C830-0815-4C29-894F-CD3B0C8BCF5A}"/>
                  </a:ext>
                </a:extLst>
              </p:cNvPr>
              <p:cNvSpPr>
                <a:spLocks noGrp="1" noRot="1" noChangeAspect="1" noMove="1" noResize="1" noEditPoints="1" noAdjustHandles="1" noChangeArrowheads="1" noChangeShapeType="1" noTextEdit="1"/>
              </p:cNvSpPr>
              <p:nvPr>
                <p:ph idx="1"/>
              </p:nvPr>
            </p:nvSpPr>
            <p:spPr>
              <a:xfrm>
                <a:off x="325362" y="1486959"/>
                <a:ext cx="10515600" cy="4351338"/>
              </a:xfrm>
              <a:blipFill>
                <a:blip r:embed="rId2"/>
                <a:stretch>
                  <a:fillRect l="-1043" t="-2521" r="-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18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F91D3D-312F-4397-AB75-1BB39E8D8C2C}"/>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Example 4</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BF5D8A4-4352-494F-B63F-595EADF7083A}"/>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We choose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𝜋</m:t>
                        </m:r>
                      </m:e>
                      <m:sub>
                        <m:r>
                          <a:rPr lang="en-US" altLang="zh-CN" b="0" i="1" smtClean="0">
                            <a:latin typeface="Cambria Math" panose="02040503050406030204" pitchFamily="18" charset="0"/>
                            <a:cs typeface="Times New Roman" panose="02020603050405020304" pitchFamily="18" charset="0"/>
                          </a:rPr>
                          <m:t>1</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zh-CN" altLang="en-US" b="0" i="1" smtClean="0">
                            <a:latin typeface="Cambria Math" panose="02040503050406030204" pitchFamily="18" charset="0"/>
                            <a:cs typeface="Times New Roman" panose="02020603050405020304" pitchFamily="18" charset="0"/>
                          </a:rPr>
                          <m:t>𝕋</m:t>
                        </m:r>
                      </m:e>
                      <m:sup>
                        <m:r>
                          <a:rPr lang="en-US" altLang="zh-CN" b="0" i="1" smtClean="0">
                            <a:latin typeface="Cambria Math" panose="02040503050406030204" pitchFamily="18" charset="0"/>
                            <a:cs typeface="Times New Roman" panose="02020603050405020304" pitchFamily="18" charset="0"/>
                          </a:rPr>
                          <m:t>2</m:t>
                        </m:r>
                      </m:sup>
                    </m:sSup>
                    <m:r>
                      <a:rPr lang="en-US" altLang="zh-CN" b="0" i="1" smtClean="0">
                        <a:latin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 be the equivalent continuous paths that start and end at a particular point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𝑝</m:t>
                        </m:r>
                      </m:e>
                      <m:sub>
                        <m:r>
                          <a:rPr lang="en-US" altLang="zh-CN" b="0" i="1" smtClean="0">
                            <a:latin typeface="Cambria Math" panose="02040503050406030204" pitchFamily="18" charset="0"/>
                            <a:cs typeface="Times New Roman" panose="02020603050405020304" pitchFamily="18" charset="0"/>
                          </a:rPr>
                          <m:t>0</m:t>
                        </m:r>
                      </m:sub>
                    </m:sSub>
                  </m:oMath>
                </a14:m>
                <a:r>
                  <a:rPr lang="en-US" altLang="zh-CN" dirty="0">
                    <a:latin typeface="Times New Roman" panose="02020603050405020304" pitchFamily="18" charset="0"/>
                    <a:cs typeface="Times New Roman" panose="02020603050405020304" pitchFamily="18" charset="0"/>
                  </a:rPr>
                  <a:t> on the torus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zh-CN" altLang="en-US" b="0" i="1" smtClean="0">
                            <a:latin typeface="Cambria Math" panose="02040503050406030204" pitchFamily="18" charset="0"/>
                            <a:cs typeface="Times New Roman" panose="02020603050405020304" pitchFamily="18" charset="0"/>
                          </a:rPr>
                          <m:t>𝕋</m:t>
                        </m:r>
                      </m:e>
                      <m:sup>
                        <m:r>
                          <a:rPr lang="en-US" altLang="zh-CN" b="0" i="1" smtClean="0">
                            <a:latin typeface="Cambria Math" panose="02040503050406030204" pitchFamily="18" charset="0"/>
                            <a:cs typeface="Times New Roman" panose="02020603050405020304" pitchFamily="18" charset="0"/>
                          </a:rPr>
                          <m:t>2</m:t>
                        </m:r>
                      </m:sup>
                    </m:sSup>
                  </m:oMath>
                </a14:m>
                <a:r>
                  <a:rPr lang="en-US" altLang="zh-CN" dirty="0">
                    <a:latin typeface="Times New Roman" panose="02020603050405020304" pitchFamily="18" charset="0"/>
                    <a:cs typeface="Times New Roman" panose="02020603050405020304" pitchFamily="18" charset="0"/>
                  </a:rPr>
                  <a:t>. By “equivalent”  we mean that paths are free to be stretched on the surface of the torus as long as we don’t break them. (It is called a </a:t>
                </a:r>
                <a:r>
                  <a:rPr lang="en-US" altLang="zh-CN" b="1" dirty="0" err="1">
                    <a:latin typeface="Times New Roman" panose="02020603050405020304" pitchFamily="18" charset="0"/>
                    <a:cs typeface="Times New Roman" panose="02020603050405020304" pitchFamily="18" charset="0"/>
                  </a:rPr>
                  <a:t>homotopy</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DBF5D8A4-4352-494F-B63F-595EADF7083A}"/>
                  </a:ext>
                </a:extLst>
              </p:cNvPr>
              <p:cNvSpPr>
                <a:spLocks noGrp="1" noRot="1" noChangeAspect="1" noMove="1" noResize="1" noEditPoints="1" noAdjustHandles="1" noChangeArrowheads="1" noChangeShapeType="1" noTextEdit="1"/>
              </p:cNvSpPr>
              <p:nvPr>
                <p:ph idx="1"/>
              </p:nvPr>
            </p:nvSpPr>
            <p:spPr>
              <a:blipFill>
                <a:blip r:embed="rId2"/>
                <a:stretch>
                  <a:fillRect l="-1043" t="-2381" r="-185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5423DC3C-61C2-4DC8-B69D-9DBE6D2B7C1F}"/>
              </a:ext>
            </a:extLst>
          </p:cNvPr>
          <p:cNvPicPr>
            <a:picLocks noChangeAspect="1"/>
          </p:cNvPicPr>
          <p:nvPr/>
        </p:nvPicPr>
        <p:blipFill>
          <a:blip r:embed="rId3"/>
          <a:stretch>
            <a:fillRect/>
          </a:stretch>
        </p:blipFill>
        <p:spPr>
          <a:xfrm>
            <a:off x="6260165" y="3436685"/>
            <a:ext cx="4042333" cy="3421315"/>
          </a:xfrm>
          <a:prstGeom prst="rect">
            <a:avLst/>
          </a:prstGeom>
        </p:spPr>
      </p:pic>
    </p:spTree>
    <p:extLst>
      <p:ext uri="{BB962C8B-B14F-4D97-AF65-F5344CB8AC3E}">
        <p14:creationId xmlns:p14="http://schemas.microsoft.com/office/powerpoint/2010/main" val="16266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045885-8C7C-4E1A-B475-B59C80C66D45}"/>
              </a:ext>
            </a:extLst>
          </p:cNvPr>
          <p:cNvSpPr>
            <a:spLocks noGrp="1"/>
          </p:cNvSpPr>
          <p:nvPr>
            <p:ph type="title"/>
          </p:nvPr>
        </p:nvSpPr>
        <p:spPr>
          <a:xfrm>
            <a:off x="876904" y="144713"/>
            <a:ext cx="10515600" cy="1325563"/>
          </a:xfrm>
        </p:spPr>
        <p:txBody>
          <a:bodyPr/>
          <a:lstStyle/>
          <a:p>
            <a:r>
              <a:rPr lang="en-US" altLang="zh-CN" dirty="0">
                <a:latin typeface="Times New Roman" panose="02020603050405020304" pitchFamily="18" charset="0"/>
                <a:cs typeface="Times New Roman" panose="02020603050405020304" pitchFamily="18" charset="0"/>
              </a:rPr>
              <a:t>Example 4, continued</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DD960735-347D-4FDE-9798-2719CBF8CBAF}"/>
                  </a:ext>
                </a:extLst>
              </p:cNvPr>
              <p:cNvSpPr>
                <a:spLocks noGrp="1"/>
              </p:cNvSpPr>
              <p:nvPr>
                <p:ph idx="1"/>
              </p:nvPr>
            </p:nvSpPr>
            <p:spPr>
              <a:xfrm>
                <a:off x="647962" y="1167569"/>
                <a:ext cx="10896075" cy="6134705"/>
              </a:xfrm>
            </p:spPr>
            <p:txBody>
              <a:bodyPr>
                <a:normAutofit lnSpcReduction="10000"/>
              </a:bodyPr>
              <a:lstStyle/>
              <a:p>
                <a:r>
                  <a:rPr lang="en-US" altLang="zh-CN" dirty="0">
                    <a:latin typeface="Times New Roman" panose="02020603050405020304" pitchFamily="18" charset="0"/>
                    <a:cs typeface="Times New Roman" panose="02020603050405020304" pitchFamily="18" charset="0"/>
                  </a:rPr>
                  <a:t>The operation on this set will be concatenation of paths. For instance, if we concatenate the blue and red paths, we will have a green path.</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We can show that the four conditions hold, so this is indeed a group. We call it the fundamental group of the space</a:t>
                </a:r>
                <a:r>
                  <a:rPr lang="en-US" altLang="zh-CN" b="0" dirty="0">
                    <a:cs typeface="Times New Roman" panose="02020603050405020304" pitchFamily="18" charset="0"/>
                  </a:rPr>
                  <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zh-CN" altLang="en-US" b="0" i="1" smtClean="0">
                            <a:latin typeface="Cambria Math" panose="02040503050406030204" pitchFamily="18" charset="0"/>
                            <a:cs typeface="Times New Roman" panose="02020603050405020304" pitchFamily="18" charset="0"/>
                          </a:rPr>
                          <m:t>𝕋</m:t>
                        </m:r>
                      </m:e>
                      <m:sup>
                        <m:r>
                          <a:rPr lang="en-US" altLang="zh-CN" b="0" i="1" smtClean="0">
                            <a:latin typeface="Cambria Math" panose="02040503050406030204" pitchFamily="18" charset="0"/>
                            <a:cs typeface="Times New Roman" panose="02020603050405020304" pitchFamily="18" charset="0"/>
                          </a:rPr>
                          <m:t>2</m:t>
                        </m:r>
                      </m:sup>
                    </m:sSup>
                    <m:r>
                      <a:rPr lang="en-US" altLang="zh-CN" b="0" i="0"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denoted by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𝜋</m:t>
                        </m:r>
                      </m:e>
                      <m:sub>
                        <m:r>
                          <a:rPr lang="en-US" altLang="zh-CN" b="0" i="1" smtClean="0">
                            <a:latin typeface="Cambria Math" panose="02040503050406030204" pitchFamily="18" charset="0"/>
                            <a:cs typeface="Times New Roman" panose="02020603050405020304" pitchFamily="18" charset="0"/>
                          </a:rPr>
                          <m:t>1</m:t>
                        </m:r>
                      </m:sub>
                    </m:sSub>
                    <m:d>
                      <m:dPr>
                        <m:ctrlPr>
                          <a:rPr lang="en-US" altLang="zh-CN" b="0" i="1" smtClean="0">
                            <a:latin typeface="Cambria Math" panose="02040503050406030204" pitchFamily="18" charset="0"/>
                            <a:cs typeface="Times New Roman" panose="02020603050405020304" pitchFamily="18" charset="0"/>
                          </a:rPr>
                        </m:ctrlPr>
                      </m:dPr>
                      <m:e>
                        <m:sSup>
                          <m:sSupPr>
                            <m:ctrlPr>
                              <a:rPr lang="en-US" altLang="zh-CN" b="0" i="1" smtClean="0">
                                <a:latin typeface="Cambria Math" panose="02040503050406030204" pitchFamily="18" charset="0"/>
                                <a:cs typeface="Times New Roman" panose="02020603050405020304" pitchFamily="18" charset="0"/>
                              </a:rPr>
                            </m:ctrlPr>
                          </m:sSupPr>
                          <m:e>
                            <m:r>
                              <a:rPr lang="zh-CN" altLang="en-US" b="0" i="1" smtClean="0">
                                <a:latin typeface="Cambria Math" panose="02040503050406030204" pitchFamily="18" charset="0"/>
                                <a:cs typeface="Times New Roman" panose="02020603050405020304" pitchFamily="18" charset="0"/>
                              </a:rPr>
                              <m:t>𝕋</m:t>
                            </m:r>
                          </m:e>
                          <m:sup>
                            <m:r>
                              <a:rPr lang="en-US" altLang="zh-CN" b="0" i="1" smtClean="0">
                                <a:latin typeface="Cambria Math" panose="02040503050406030204" pitchFamily="18" charset="0"/>
                                <a:cs typeface="Times New Roman" panose="02020603050405020304" pitchFamily="18" charset="0"/>
                              </a:rPr>
                              <m:t>2</m:t>
                            </m:r>
                          </m:sup>
                        </m:sSup>
                      </m:e>
                    </m:d>
                    <m:r>
                      <a:rPr lang="en-US" altLang="zh-CN" b="0" i="0" smtClean="0">
                        <a:latin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It can be shown that </a:t>
                </a:r>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𝜋</m:t>
                        </m:r>
                      </m:e>
                      <m:sub>
                        <m:r>
                          <a:rPr lang="en-US" altLang="zh-CN" b="0" i="1" smtClean="0">
                            <a:latin typeface="Cambria Math" panose="02040503050406030204" pitchFamily="18" charset="0"/>
                            <a:cs typeface="Times New Roman" panose="02020603050405020304" pitchFamily="18" charset="0"/>
                          </a:rPr>
                          <m:t>1</m:t>
                        </m:r>
                      </m:sub>
                    </m:sSub>
                    <m:d>
                      <m:dPr>
                        <m:ctrlPr>
                          <a:rPr lang="en-US" altLang="zh-CN" b="0" i="1" smtClean="0">
                            <a:latin typeface="Cambria Math" panose="02040503050406030204" pitchFamily="18" charset="0"/>
                            <a:cs typeface="Times New Roman" panose="02020603050405020304" pitchFamily="18" charset="0"/>
                          </a:rPr>
                        </m:ctrlPr>
                      </m:dPr>
                      <m:e>
                        <m:sSup>
                          <m:sSupPr>
                            <m:ctrlPr>
                              <a:rPr lang="en-US" altLang="zh-CN" b="0" i="1" smtClean="0">
                                <a:latin typeface="Cambria Math" panose="02040503050406030204" pitchFamily="18" charset="0"/>
                                <a:cs typeface="Times New Roman" panose="02020603050405020304" pitchFamily="18" charset="0"/>
                              </a:rPr>
                            </m:ctrlPr>
                          </m:sSupPr>
                          <m:e>
                            <m:r>
                              <a:rPr lang="zh-CN" altLang="en-US" b="0" i="1" smtClean="0">
                                <a:latin typeface="Cambria Math" panose="02040503050406030204" pitchFamily="18" charset="0"/>
                                <a:cs typeface="Times New Roman" panose="02020603050405020304" pitchFamily="18" charset="0"/>
                              </a:rPr>
                              <m:t>𝕋</m:t>
                            </m:r>
                          </m:e>
                          <m:sup>
                            <m:r>
                              <a:rPr lang="en-US" altLang="zh-CN" b="0" i="1" smtClean="0">
                                <a:latin typeface="Cambria Math" panose="02040503050406030204" pitchFamily="18" charset="0"/>
                                <a:cs typeface="Times New Roman" panose="02020603050405020304" pitchFamily="18" charset="0"/>
                              </a:rPr>
                              <m:t>2</m:t>
                            </m:r>
                          </m:sup>
                        </m:sSup>
                      </m:e>
                    </m:d>
                    <m:r>
                      <a:rPr lang="en-US" altLang="zh-CN" b="0" i="0" smtClean="0">
                        <a:latin typeface="Cambria Math" panose="02040503050406030204" pitchFamily="18" charset="0"/>
                        <a:cs typeface="Times New Roman" panose="02020603050405020304" pitchFamily="18" charset="0"/>
                      </a:rPr>
                      <m:t>=</m:t>
                    </m:r>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ℤ</m:t>
                    </m:r>
                    <m:r>
                      <a:rPr lang="en-US" altLang="zh-CN" b="0" i="1" smtClean="0">
                        <a:latin typeface="Cambria Math" panose="02040503050406030204" pitchFamily="18" charset="0"/>
                        <a:cs typeface="Times New Roman" panose="02020603050405020304" pitchFamily="18" charset="0"/>
                      </a:rPr>
                      <m:t>×</m:t>
                    </m:r>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ℤ</m:t>
                    </m:r>
                  </m:oMath>
                </a14:m>
                <a:r>
                  <a:rPr lang="en-US" altLang="zh-CN" dirty="0">
                    <a:latin typeface="Times New Roman" panose="02020603050405020304" pitchFamily="18" charset="0"/>
                    <a:cs typeface="Times New Roman" panose="02020603050405020304" pitchFamily="18" charset="0"/>
                  </a:rPr>
                  <a:t> and is thus Abelian, but in general fundamental groups don’t need to be Abelian.</a:t>
                </a:r>
              </a:p>
            </p:txBody>
          </p:sp>
        </mc:Choice>
        <mc:Fallback>
          <p:sp>
            <p:nvSpPr>
              <p:cNvPr id="3" name="内容占位符 2">
                <a:extLst>
                  <a:ext uri="{FF2B5EF4-FFF2-40B4-BE49-F238E27FC236}">
                    <a16:creationId xmlns:a16="http://schemas.microsoft.com/office/drawing/2014/main" id="{DD960735-347D-4FDE-9798-2719CBF8CBAF}"/>
                  </a:ext>
                </a:extLst>
              </p:cNvPr>
              <p:cNvSpPr>
                <a:spLocks noGrp="1" noRot="1" noChangeAspect="1" noMove="1" noResize="1" noEditPoints="1" noAdjustHandles="1" noChangeArrowheads="1" noChangeShapeType="1" noTextEdit="1"/>
              </p:cNvSpPr>
              <p:nvPr>
                <p:ph idx="1"/>
              </p:nvPr>
            </p:nvSpPr>
            <p:spPr>
              <a:xfrm>
                <a:off x="647962" y="1167569"/>
                <a:ext cx="10896075" cy="6134705"/>
              </a:xfrm>
              <a:blipFill>
                <a:blip r:embed="rId2"/>
                <a:stretch>
                  <a:fillRect l="-1119" t="-2485" r="-179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4EBA7EE-0721-4F02-8691-36168EEB18D7}"/>
              </a:ext>
            </a:extLst>
          </p:cNvPr>
          <p:cNvPicPr>
            <a:picLocks noChangeAspect="1"/>
          </p:cNvPicPr>
          <p:nvPr/>
        </p:nvPicPr>
        <p:blipFill>
          <a:blip r:embed="rId3"/>
          <a:stretch>
            <a:fillRect/>
          </a:stretch>
        </p:blipFill>
        <p:spPr>
          <a:xfrm>
            <a:off x="167275" y="2085117"/>
            <a:ext cx="3579065" cy="3321948"/>
          </a:xfrm>
          <a:prstGeom prst="rect">
            <a:avLst/>
          </a:prstGeom>
        </p:spPr>
      </p:pic>
      <p:pic>
        <p:nvPicPr>
          <p:cNvPr id="7" name="图片 6">
            <a:extLst>
              <a:ext uri="{FF2B5EF4-FFF2-40B4-BE49-F238E27FC236}">
                <a16:creationId xmlns:a16="http://schemas.microsoft.com/office/drawing/2014/main" id="{B72DC4C5-F672-485D-AE70-334CF4034812}"/>
              </a:ext>
            </a:extLst>
          </p:cNvPr>
          <p:cNvPicPr>
            <a:picLocks noChangeAspect="1"/>
          </p:cNvPicPr>
          <p:nvPr/>
        </p:nvPicPr>
        <p:blipFill>
          <a:blip r:embed="rId4"/>
          <a:stretch>
            <a:fillRect/>
          </a:stretch>
        </p:blipFill>
        <p:spPr>
          <a:xfrm>
            <a:off x="3833426" y="2127673"/>
            <a:ext cx="3678065" cy="3236836"/>
          </a:xfrm>
          <a:prstGeom prst="rect">
            <a:avLst/>
          </a:prstGeom>
        </p:spPr>
      </p:pic>
      <p:pic>
        <p:nvPicPr>
          <p:cNvPr id="9" name="图片 8">
            <a:extLst>
              <a:ext uri="{FF2B5EF4-FFF2-40B4-BE49-F238E27FC236}">
                <a16:creationId xmlns:a16="http://schemas.microsoft.com/office/drawing/2014/main" id="{23AF8723-C6F6-47B7-A76F-0DA196AE4D49}"/>
              </a:ext>
            </a:extLst>
          </p:cNvPr>
          <p:cNvPicPr>
            <a:picLocks noChangeAspect="1"/>
          </p:cNvPicPr>
          <p:nvPr/>
        </p:nvPicPr>
        <p:blipFill>
          <a:blip r:embed="rId5"/>
          <a:stretch>
            <a:fillRect/>
          </a:stretch>
        </p:blipFill>
        <p:spPr>
          <a:xfrm>
            <a:off x="7871982" y="2207096"/>
            <a:ext cx="3574951" cy="3157413"/>
          </a:xfrm>
          <a:prstGeom prst="rect">
            <a:avLst/>
          </a:prstGeom>
        </p:spPr>
      </p:pic>
    </p:spTree>
    <p:extLst>
      <p:ext uri="{BB962C8B-B14F-4D97-AF65-F5344CB8AC3E}">
        <p14:creationId xmlns:p14="http://schemas.microsoft.com/office/powerpoint/2010/main" val="41493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D548FA-B8A5-4F35-BCE1-7C1A1095869F}"/>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Example 5 (final example, and to introduce the concept of subgroup)</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8396000-BA80-447A-80C1-3BBF577DBF79}"/>
                  </a:ext>
                </a:extLst>
              </p:cNvPr>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A subgroup is the subset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𝐻</m:t>
                    </m:r>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 the original group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closed under the same group operation inherited from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a:t>
                </a:r>
              </a:p>
              <a:p>
                <a:r>
                  <a:rPr lang="en-US" altLang="zh-CN" dirty="0">
                    <a:latin typeface="Times New Roman" panose="02020603050405020304" pitchFamily="18" charset="0"/>
                    <a:cs typeface="Times New Roman" panose="02020603050405020304" pitchFamily="18" charset="0"/>
                  </a:rPr>
                  <a:t>For instance, </a:t>
                </a:r>
                <a14:m>
                  <m:oMath xmlns:m="http://schemas.openxmlformats.org/officeDocument/2006/math">
                    <m:r>
                      <m:rPr>
                        <m:sty m:val="p"/>
                      </m:rPr>
                      <a:rPr lang="en-US" altLang="zh-CN" b="0" i="0" smtClean="0">
                        <a:latin typeface="Cambria Math" panose="02040503050406030204" pitchFamily="18" charset="0"/>
                        <a:cs typeface="Times New Roman" panose="02020603050405020304" pitchFamily="18" charset="0"/>
                      </a:rPr>
                      <m:t>take</m:t>
                    </m:r>
                    <m:r>
                      <a:rPr lang="en-US" altLang="zh-CN" b="0" i="0" smtClean="0">
                        <a:latin typeface="Cambria Math" panose="02040503050406030204" pitchFamily="18" charset="0"/>
                        <a:cs typeface="Times New Roman" panose="02020603050405020304" pitchFamily="18" charset="0"/>
                      </a:rPr>
                      <m:t> </m:t>
                    </m:r>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𝐺</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𝑆</m:t>
                        </m:r>
                      </m:e>
                      <m:sub>
                        <m:r>
                          <a:rPr lang="en-US" altLang="zh-CN" b="0" i="1" smtClean="0">
                            <a:latin typeface="Cambria Math" panose="02040503050406030204" pitchFamily="18" charset="0"/>
                            <a:cs typeface="Times New Roman" panose="02020603050405020304" pitchFamily="18" charset="0"/>
                          </a:rPr>
                          <m:t>4</m:t>
                        </m:r>
                      </m:sub>
                    </m:sSub>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consisting of permutations of four numbers, but now impose another constraint that neighboring numbers must still be neighbors (we will impose periodic boundary condition so that the first and last members in the string are also neighbors). </a:t>
                </a:r>
              </a:p>
              <a:p>
                <a:r>
                  <a:rPr lang="en-US" altLang="zh-CN" dirty="0">
                    <a:latin typeface="Times New Roman" panose="02020603050405020304" pitchFamily="18" charset="0"/>
                    <a:cs typeface="Times New Roman" panose="02020603050405020304" pitchFamily="18" charset="0"/>
                  </a:rPr>
                  <a:t>Then (132) is not allowed, because 1234 will be changed to 3124. Previously 1 has two neighbors 2 and 4, but now it doesn’t get along with its new left-hand side neighbor 3. </a:t>
                </a:r>
              </a:p>
              <a:p>
                <a:endParaRPr lang="zh-CN" altLang="en-US" dirty="0">
                  <a:latin typeface="Times New Roman" panose="02020603050405020304" pitchFamily="18" charset="0"/>
                  <a:cs typeface="Times New Roman" panose="02020603050405020304" pitchFamily="18" charset="0"/>
                </a:endParaRPr>
              </a:p>
            </p:txBody>
          </p:sp>
        </mc:Choice>
        <mc:Fallback>
          <p:sp>
            <p:nvSpPr>
              <p:cNvPr id="3" name="内容占位符 2">
                <a:extLst>
                  <a:ext uri="{FF2B5EF4-FFF2-40B4-BE49-F238E27FC236}">
                    <a16:creationId xmlns:a16="http://schemas.microsoft.com/office/drawing/2014/main" id="{B8396000-BA80-447A-80C1-3BBF577DBF79}"/>
                  </a:ext>
                </a:extLst>
              </p:cNvPr>
              <p:cNvSpPr>
                <a:spLocks noGrp="1" noRot="1" noChangeAspect="1" noMove="1" noResize="1" noEditPoints="1" noAdjustHandles="1" noChangeArrowheads="1" noChangeShapeType="1" noTextEdit="1"/>
              </p:cNvSpPr>
              <p:nvPr>
                <p:ph idx="1"/>
              </p:nvPr>
            </p:nvSpPr>
            <p:spPr>
              <a:blipFill>
                <a:blip r:embed="rId2"/>
                <a:stretch>
                  <a:fillRect l="-1043" t="-2381" r="-15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1644996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FBDE938E1B0459335BF18D35CB484" ma:contentTypeVersion="11" ma:contentTypeDescription="Create a new document." ma:contentTypeScope="" ma:versionID="d54af232acaf93375e64316d1a3b6217">
  <xsd:schema xmlns:xsd="http://www.w3.org/2001/XMLSchema" xmlns:xs="http://www.w3.org/2001/XMLSchema" xmlns:p="http://schemas.microsoft.com/office/2006/metadata/properties" xmlns:ns2="39631665-2ac6-4b14-83d9-84f76f5a0db8" xmlns:ns3="890f2ead-8b08-44b8-b7fd-3ae7e69bef9a" targetNamespace="http://schemas.microsoft.com/office/2006/metadata/properties" ma:root="true" ma:fieldsID="46388af1411668c961f25b965aa4d844" ns2:_="" ns3:_="">
    <xsd:import namespace="39631665-2ac6-4b14-83d9-84f76f5a0db8"/>
    <xsd:import namespace="890f2ead-8b08-44b8-b7fd-3ae7e69bef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ecture"/>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631665-2ac6-4b14-83d9-84f76f5a0d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ecture" ma:index="16" ma:displayName="Lecture" ma:description="Poincare sections and maps" ma:format="Dropdown" ma:internalName="Lectur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0f2ead-8b08-44b8-b7fd-3ae7e69bef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cture xmlns="39631665-2ac6-4b14-83d9-84f76f5a0db8"/>
  </documentManagement>
</p:properties>
</file>

<file path=customXml/itemProps1.xml><?xml version="1.0" encoding="utf-8"?>
<ds:datastoreItem xmlns:ds="http://schemas.openxmlformats.org/officeDocument/2006/customXml" ds:itemID="{87E131AA-5F9C-4A48-97C0-DA717BAE89B0}"/>
</file>

<file path=customXml/itemProps2.xml><?xml version="1.0" encoding="utf-8"?>
<ds:datastoreItem xmlns:ds="http://schemas.openxmlformats.org/officeDocument/2006/customXml" ds:itemID="{00C20D0D-54BD-43C6-A839-D4CF94E7E15F}"/>
</file>

<file path=customXml/itemProps3.xml><?xml version="1.0" encoding="utf-8"?>
<ds:datastoreItem xmlns:ds="http://schemas.openxmlformats.org/officeDocument/2006/customXml" ds:itemID="{975A7BEE-A8F4-40B2-B7D5-C509D5A0864E}"/>
</file>

<file path=docProps/app.xml><?xml version="1.0" encoding="utf-8"?>
<Properties xmlns="http://schemas.openxmlformats.org/officeDocument/2006/extended-properties" xmlns:vt="http://schemas.openxmlformats.org/officeDocument/2006/docPropsVTypes">
  <TotalTime>954</TotalTime>
  <Words>3664</Words>
  <Application>Microsoft Office PowerPoint</Application>
  <PresentationFormat>宽屏</PresentationFormat>
  <Paragraphs>178</Paragraphs>
  <Slides>29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等线</vt:lpstr>
      <vt:lpstr>等线 Light</vt:lpstr>
      <vt:lpstr>Arial</vt:lpstr>
      <vt:lpstr>Cambria Math</vt:lpstr>
      <vt:lpstr>Times New Roman</vt:lpstr>
      <vt:lpstr>Office 主题​​</vt:lpstr>
      <vt:lpstr>Symmetry and Group Theory</vt:lpstr>
      <vt:lpstr>What is a group?</vt:lpstr>
      <vt:lpstr>Example 1</vt:lpstr>
      <vt:lpstr>Example 2</vt:lpstr>
      <vt:lpstr>Example 2, continued (and introduce the order of a group)</vt:lpstr>
      <vt:lpstr>Example 3</vt:lpstr>
      <vt:lpstr>Example 4</vt:lpstr>
      <vt:lpstr>Example 4, continued</vt:lpstr>
      <vt:lpstr>Example 5 (final example, and to introduce the concept of subgroup)</vt:lpstr>
      <vt:lpstr>Example 5, continued</vt:lpstr>
      <vt:lpstr>Example 5, continued, again, (and possibly introduce the concept of group action)</vt:lpstr>
      <vt:lpstr>What is left behind in S_4? (an introduction to coset) </vt:lpstr>
      <vt:lpstr>Coset</vt:lpstr>
      <vt:lpstr>Coset, continued (and introduce normal subgroup and simple group)</vt:lpstr>
      <vt:lpstr>Can we say something more about D_4? (introduce conjugacy class)</vt:lpstr>
      <vt:lpstr>Conjugacy class, center, coset, and normal subgroup</vt:lpstr>
      <vt:lpstr>Some interesting stuff before we move on</vt:lpstr>
      <vt:lpstr>What is the best way to represent a group?</vt:lpstr>
      <vt:lpstr> Matrix representation</vt:lpstr>
      <vt:lpstr>Example of matrix representation</vt:lpstr>
      <vt:lpstr>The matrix representation is not unique</vt:lpstr>
      <vt:lpstr>Equivalent representations</vt:lpstr>
      <vt:lpstr>Smaller, easier</vt:lpstr>
      <vt:lpstr>Symmetric, easier</vt:lpstr>
      <vt:lpstr>Counterexample</vt:lpstr>
      <vt:lpstr>The Grand Orthogonality Theorem</vt:lpstr>
      <vt:lpstr>Let’s go back to nonlinear dynamics</vt:lpstr>
      <vt:lpstr>Symmetric system</vt:lpstr>
      <vt:lpstr>Reduced state space, fundamental domain, and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Symmetry and Group Theory</dc:title>
  <dc:creator>Feng, Yanxin</dc:creator>
  <cp:lastModifiedBy>Feng, Yanxin</cp:lastModifiedBy>
  <cp:revision>11</cp:revision>
  <dcterms:created xsi:type="dcterms:W3CDTF">2022-01-26T02:59:56Z</dcterms:created>
  <dcterms:modified xsi:type="dcterms:W3CDTF">2022-02-01T21:50:46Z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0x010100DD4FBDE938E1B0459335BF18D35CB484</vt:lpwstr>
  </property>
</Properties>
</file>