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9" r:id="rId4"/>
    <p:sldId id="268" r:id="rId5"/>
    <p:sldId id="270" r:id="rId6"/>
    <p:sldId id="271" r:id="rId7"/>
    <p:sldId id="279" r:id="rId8"/>
    <p:sldId id="272" r:id="rId9"/>
    <p:sldId id="274" r:id="rId10"/>
    <p:sldId id="275" r:id="rId11"/>
    <p:sldId id="276" r:id="rId12"/>
    <p:sldId id="281" r:id="rId13"/>
    <p:sldId id="280" r:id="rId14"/>
    <p:sldId id="277" r:id="rId15"/>
    <p:sldId id="278" r:id="rId16"/>
    <p:sldId id="282" r:id="rId17"/>
    <p:sldId id="273" r:id="rId18"/>
    <p:sldId id="283" r:id="rId19"/>
    <p:sldId id="284" r:id="rId20"/>
    <p:sldId id="265" r:id="rId21"/>
    <p:sldId id="285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afeldin, Abdelrahman" initials="SA" lastIdx="3" clrIdx="0">
    <p:extLst>
      <p:ext uri="{19B8F6BF-5375-455C-9EA6-DF929625EA0E}">
        <p15:presenceInfo xmlns:p15="http://schemas.microsoft.com/office/powerpoint/2012/main" userId="Sharafeldin, Abdel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1.xml"/><Relationship Id="rId7" Type="http://schemas.openxmlformats.org/officeDocument/2006/relationships/image" Target="../media/image4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tags" Target="../tags/tag23.xml"/><Relationship Id="rId10" Type="http://schemas.openxmlformats.org/officeDocument/2006/relationships/image" Target="../media/image46.png"/><Relationship Id="rId4" Type="http://schemas.openxmlformats.org/officeDocument/2006/relationships/tags" Target="../tags/tag22.xml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6.xml"/><Relationship Id="rId7" Type="http://schemas.openxmlformats.org/officeDocument/2006/relationships/image" Target="../media/image4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0.xml"/><Relationship Id="rId7" Type="http://schemas.openxmlformats.org/officeDocument/2006/relationships/image" Target="../media/image5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3.png"/><Relationship Id="rId4" Type="http://schemas.openxmlformats.org/officeDocument/2006/relationships/tags" Target="../tags/tag31.xml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34.xml"/><Relationship Id="rId7" Type="http://schemas.openxmlformats.org/officeDocument/2006/relationships/image" Target="../media/image5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39.xml"/><Relationship Id="rId7" Type="http://schemas.openxmlformats.org/officeDocument/2006/relationships/image" Target="../media/image6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6.png"/><Relationship Id="rId4" Type="http://schemas.openxmlformats.org/officeDocument/2006/relationships/tags" Target="../tags/tag40.xml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7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5.xml"/><Relationship Id="rId7" Type="http://schemas.openxmlformats.org/officeDocument/2006/relationships/image" Target="../media/image2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6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0E4A-E3B3-4A24-8779-71F3240A0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Charting the state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047F2-A530-4D22-92A6-5612434E0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663262"/>
            <a:ext cx="6801612" cy="1645919"/>
          </a:xfrm>
        </p:spPr>
        <p:txBody>
          <a:bodyPr>
            <a:normAutofit/>
          </a:bodyPr>
          <a:lstStyle/>
          <a:p>
            <a:r>
              <a:rPr lang="en-US" sz="2800" b="1" dirty="0"/>
              <a:t>Temporal Ordering </a:t>
            </a:r>
          </a:p>
          <a:p>
            <a:r>
              <a:rPr lang="en-US" sz="2800" b="1" dirty="0"/>
              <a:t>Spatial Ordering </a:t>
            </a:r>
          </a:p>
          <a:p>
            <a:r>
              <a:rPr lang="en-US" sz="2800" b="1" dirty="0"/>
              <a:t>Kneading Theory</a:t>
            </a:r>
          </a:p>
        </p:txBody>
      </p:sp>
    </p:spTree>
    <p:extLst>
      <p:ext uri="{BB962C8B-B14F-4D97-AF65-F5344CB8AC3E}">
        <p14:creationId xmlns:p14="http://schemas.microsoft.com/office/powerpoint/2010/main" val="124913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215A-2063-4A0B-85DB-F1A27E00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585" y="964692"/>
            <a:ext cx="8874829" cy="1188720"/>
          </a:xfrm>
        </p:spPr>
        <p:txBody>
          <a:bodyPr/>
          <a:lstStyle/>
          <a:p>
            <a:r>
              <a:rPr lang="en-US" dirty="0"/>
              <a:t>Temporal ordering vs. spatial ordering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46CAC0-BF0C-4342-980B-EB95A9B59B9E}"/>
              </a:ext>
            </a:extLst>
          </p:cNvPr>
          <p:cNvSpPr/>
          <p:nvPr/>
        </p:nvSpPr>
        <p:spPr>
          <a:xfrm>
            <a:off x="4489140" y="2551137"/>
            <a:ext cx="3213717" cy="506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Temporal Ordering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212777-2CCB-442A-BAA7-07C0BD664EA2}"/>
              </a:ext>
            </a:extLst>
          </p:cNvPr>
          <p:cNvSpPr/>
          <p:nvPr/>
        </p:nvSpPr>
        <p:spPr>
          <a:xfrm>
            <a:off x="4489140" y="4789273"/>
            <a:ext cx="3213717" cy="506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Spatial Ordering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1C6C9B-0741-4E07-97A3-886D74FB1B6A}"/>
                  </a:ext>
                </a:extLst>
              </p:cNvPr>
              <p:cNvSpPr txBox="1"/>
              <p:nvPr/>
            </p:nvSpPr>
            <p:spPr>
              <a:xfrm>
                <a:off x="2209767" y="3299809"/>
                <a:ext cx="7772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Given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/>
                  <a:t>, what is the itinerary of its orbit?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1C6C9B-0741-4E07-97A3-886D74FB1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67" y="3299809"/>
                <a:ext cx="7772459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37C8E07-A5D2-452D-A2B0-0665F171D3B5}"/>
              </a:ext>
            </a:extLst>
          </p:cNvPr>
          <p:cNvCxnSpPr>
            <a:stCxn id="6" idx="1"/>
          </p:cNvCxnSpPr>
          <p:nvPr/>
        </p:nvCxnSpPr>
        <p:spPr>
          <a:xfrm rot="10800000" flipH="1" flipV="1">
            <a:off x="2209766" y="3530642"/>
            <a:ext cx="897417" cy="699860"/>
          </a:xfrm>
          <a:prstGeom prst="bentConnector3">
            <a:avLst>
              <a:gd name="adj1" fmla="val -2547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08C0A0-C0F4-483D-9A4C-4B0B12C5D97B}"/>
              </a:ext>
            </a:extLst>
          </p:cNvPr>
          <p:cNvSpPr txBox="1"/>
          <p:nvPr/>
        </p:nvSpPr>
        <p:spPr>
          <a:xfrm>
            <a:off x="3022459" y="3838743"/>
            <a:ext cx="809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Just iterate the map and assign symbolic codes to values based on which partition they lie 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AFB66E-F09A-493F-8BE0-D5D04226A1B0}"/>
                  </a:ext>
                </a:extLst>
              </p:cNvPr>
              <p:cNvSpPr txBox="1"/>
              <p:nvPr/>
            </p:nvSpPr>
            <p:spPr>
              <a:xfrm>
                <a:off x="2209767" y="5456811"/>
                <a:ext cx="7772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Given an itinerary, what is the associated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AFB66E-F09A-493F-8BE0-D5D04226A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67" y="5456811"/>
                <a:ext cx="7772459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57F2676-D87C-4CB5-BC91-9B3F05E95F4A}"/>
              </a:ext>
            </a:extLst>
          </p:cNvPr>
          <p:cNvSpPr txBox="1"/>
          <p:nvPr/>
        </p:nvSpPr>
        <p:spPr>
          <a:xfrm>
            <a:off x="2209767" y="6079986"/>
            <a:ext cx="7772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bit harder! So why do we care? </a:t>
            </a:r>
          </a:p>
        </p:txBody>
      </p:sp>
    </p:spTree>
    <p:extLst>
      <p:ext uri="{BB962C8B-B14F-4D97-AF65-F5344CB8AC3E}">
        <p14:creationId xmlns:p14="http://schemas.microsoft.com/office/powerpoint/2010/main" val="111887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5E28-20D2-48D2-8D1A-8F998824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90C0F-980A-4F48-8750-D6F8DEE056E5}"/>
              </a:ext>
            </a:extLst>
          </p:cNvPr>
          <p:cNvGrpSpPr/>
          <p:nvPr/>
        </p:nvGrpSpPr>
        <p:grpSpPr>
          <a:xfrm>
            <a:off x="434359" y="3320514"/>
            <a:ext cx="2880434" cy="2418144"/>
            <a:chOff x="404304" y="1559052"/>
            <a:chExt cx="2880434" cy="2418144"/>
          </a:xfrm>
        </p:grpSpPr>
        <p:pic>
          <p:nvPicPr>
            <p:cNvPr id="5" name="Picture 4" descr="A drawing on a wall&#10;&#10;Description automatically generated with low confidence">
              <a:extLst>
                <a:ext uri="{FF2B5EF4-FFF2-40B4-BE49-F238E27FC236}">
                  <a16:creationId xmlns:a16="http://schemas.microsoft.com/office/drawing/2014/main" id="{22BF8229-8CC4-4D27-B835-91668990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304" y="1559052"/>
              <a:ext cx="2880434" cy="241814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F4E95D-1A1F-47FF-8C34-06A82FA0DD05}"/>
                </a:ext>
              </a:extLst>
            </p:cNvPr>
            <p:cNvSpPr txBox="1"/>
            <p:nvPr/>
          </p:nvSpPr>
          <p:spPr>
            <a:xfrm rot="21087682">
              <a:off x="754751" y="1738045"/>
              <a:ext cx="19135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Bifurcations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D5FAA7-39CF-4CDB-86A7-D003DFEC6659}"/>
              </a:ext>
            </a:extLst>
          </p:cNvPr>
          <p:cNvSpPr txBox="1"/>
          <p:nvPr/>
        </p:nvSpPr>
        <p:spPr>
          <a:xfrm>
            <a:off x="3915052" y="2681155"/>
            <a:ext cx="73950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Symbolic representations can help us identify which orbits appear and disappear as a parameter is varied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8863A-96AD-4F25-A11A-F5523BCBD999}"/>
              </a:ext>
            </a:extLst>
          </p:cNvPr>
          <p:cNvSpPr txBox="1"/>
          <p:nvPr/>
        </p:nvSpPr>
        <p:spPr>
          <a:xfrm>
            <a:off x="3915052" y="4114088"/>
            <a:ext cx="73950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Also, if we want to study a dynamical system using its symbolic dynamics. They better be equivalent </a:t>
            </a:r>
            <a:r>
              <a:rPr lang="en-US" sz="2400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F683A-A09E-4D0F-A2AD-26DC46B08948}"/>
              </a:ext>
            </a:extLst>
          </p:cNvPr>
          <p:cNvSpPr txBox="1"/>
          <p:nvPr/>
        </p:nvSpPr>
        <p:spPr>
          <a:xfrm>
            <a:off x="3915051" y="5177689"/>
            <a:ext cx="73950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i.e., there is a bijection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F87130-7107-4BBD-96A6-C66190F3C8FD}"/>
                  </a:ext>
                </a:extLst>
              </p:cNvPr>
              <p:cNvSpPr txBox="1"/>
              <p:nvPr/>
            </p:nvSpPr>
            <p:spPr>
              <a:xfrm>
                <a:off x="4565340" y="5871958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↔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F87130-7107-4BBD-96A6-C66190F3C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340" y="5871958"/>
                <a:ext cx="6094520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5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4BFC-70B6-4534-8F87-6560DEBA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 (part ii)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9CC311-24FB-4E86-89C4-6FE5CAE3654E}"/>
                  </a:ext>
                </a:extLst>
              </p:cNvPr>
              <p:cNvSpPr txBox="1"/>
              <p:nvPr/>
            </p:nvSpPr>
            <p:spPr>
              <a:xfrm>
                <a:off x="2887460" y="2842042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↔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9CC311-24FB-4E86-89C4-6FE5CAE36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60" y="2842042"/>
                <a:ext cx="6094520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7C73140-97ED-4473-92B4-6A1D7B771A0F}"/>
              </a:ext>
            </a:extLst>
          </p:cNvPr>
          <p:cNvSpPr txBox="1"/>
          <p:nvPr/>
        </p:nvSpPr>
        <p:spPr>
          <a:xfrm>
            <a:off x="612556" y="3684276"/>
            <a:ext cx="1064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bijection implies that the symbolic sequence for a point uniquely identifies it, i.e. </a:t>
            </a:r>
          </a:p>
        </p:txBody>
      </p:sp>
      <p:pic>
        <p:nvPicPr>
          <p:cNvPr id="9" name="Picture 8" descr="\documentclass{article}&#10;\usepackage{amsmath}&#10;\pagestyle{empty}&#10;\begin{document}&#10;&#10;$(\mathcal{M}, f^t) \equiv (S^+(\mathcal{M}), \sigma^m)$&#10;&#10;&#10;\end{document}" title="IguanaTex Bitmap Display">
            <a:extLst>
              <a:ext uri="{FF2B5EF4-FFF2-40B4-BE49-F238E27FC236}">
                <a16:creationId xmlns:a16="http://schemas.microsoft.com/office/drawing/2014/main" id="{369A95B1-AEEE-4806-9FB5-D0B04EFFE9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95502" y="4598844"/>
            <a:ext cx="4296241" cy="434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79EF02-ABF0-409E-8772-102DD69DE2B9}"/>
              </a:ext>
            </a:extLst>
          </p:cNvPr>
          <p:cNvSpPr txBox="1"/>
          <p:nvPr/>
        </p:nvSpPr>
        <p:spPr>
          <a:xfrm>
            <a:off x="612556" y="5893308"/>
            <a:ext cx="1064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Partitions that satisfy this bijection are called </a:t>
            </a:r>
            <a:r>
              <a:rPr lang="en-US" sz="2000" i="1" dirty="0"/>
              <a:t>generating</a:t>
            </a:r>
            <a:r>
              <a:rPr lang="en-US" sz="2000" dirty="0"/>
              <a:t>.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E42C91D-529F-4E8A-9517-4A96138FCB34}"/>
              </a:ext>
            </a:extLst>
          </p:cNvPr>
          <p:cNvCxnSpPr>
            <a:cxnSpLocks/>
          </p:cNvCxnSpPr>
          <p:nvPr/>
        </p:nvCxnSpPr>
        <p:spPr>
          <a:xfrm>
            <a:off x="6533965" y="5263774"/>
            <a:ext cx="2370338" cy="169360"/>
          </a:xfrm>
          <a:prstGeom prst="bentConnector3">
            <a:avLst>
              <a:gd name="adj1" fmla="val 56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FAF900-8E3D-4A50-B5A6-7A50B876DE70}"/>
              </a:ext>
            </a:extLst>
          </p:cNvPr>
          <p:cNvSpPr txBox="1"/>
          <p:nvPr/>
        </p:nvSpPr>
        <p:spPr>
          <a:xfrm>
            <a:off x="8981980" y="5079191"/>
            <a:ext cx="2527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Essentially a change of coordinate</a:t>
            </a:r>
          </a:p>
        </p:txBody>
      </p:sp>
    </p:spTree>
    <p:extLst>
      <p:ext uri="{BB962C8B-B14F-4D97-AF65-F5344CB8AC3E}">
        <p14:creationId xmlns:p14="http://schemas.microsoft.com/office/powerpoint/2010/main" val="293125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98F1-3131-43C2-A491-296DBB14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93ED0-E87A-4714-9E55-AD80E36A6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0" y="2579795"/>
            <a:ext cx="4261143" cy="37961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395E2-8268-4042-B3B3-E7B7582C0FF8}"/>
                  </a:ext>
                </a:extLst>
              </p:cNvPr>
              <p:cNvSpPr txBox="1"/>
              <p:nvPr/>
            </p:nvSpPr>
            <p:spPr>
              <a:xfrm>
                <a:off x="5453106" y="3603466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/>
                  <a:t>  but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0395E2-8268-4042-B3B3-E7B7582C0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106" y="3603466"/>
                <a:ext cx="609452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CF3406D-EB16-48B0-8D0E-81442792A338}"/>
              </a:ext>
            </a:extLst>
          </p:cNvPr>
          <p:cNvSpPr txBox="1"/>
          <p:nvPr/>
        </p:nvSpPr>
        <p:spPr>
          <a:xfrm>
            <a:off x="5453106" y="4643633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Probably isn’t very useful!</a:t>
            </a:r>
          </a:p>
        </p:txBody>
      </p:sp>
    </p:spTree>
    <p:extLst>
      <p:ext uri="{BB962C8B-B14F-4D97-AF65-F5344CB8AC3E}">
        <p14:creationId xmlns:p14="http://schemas.microsoft.com/office/powerpoint/2010/main" val="151669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FC3D-AE54-4F47-99FF-E2D7E222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logistic map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B55637-0940-4764-B4F9-219A85083F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2571749"/>
            <a:ext cx="39528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EB8D0F-A3A1-419E-BBB4-CE9B9805EB5F}"/>
              </a:ext>
            </a:extLst>
          </p:cNvPr>
          <p:cNvSpPr txBox="1"/>
          <p:nvPr/>
        </p:nvSpPr>
        <p:spPr>
          <a:xfrm>
            <a:off x="596719" y="6419857"/>
            <a:ext cx="3654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https://en.wikipedia.org/wiki/Logistic_map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B6807-6E42-4677-9284-C3994E32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57" y="3087354"/>
            <a:ext cx="2616095" cy="2879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1EDB6-FF48-4468-A745-82902B478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169" y="3087354"/>
            <a:ext cx="3121520" cy="28795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803F6B-73E8-48C0-B4C6-4C8CBBD5FA95}"/>
              </a:ext>
            </a:extLst>
          </p:cNvPr>
          <p:cNvSpPr/>
          <p:nvPr/>
        </p:nvSpPr>
        <p:spPr>
          <a:xfrm>
            <a:off x="10892901" y="3488925"/>
            <a:ext cx="168676" cy="19885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6DAC8-A90F-486D-A9E1-A79ABF6AAB3B}"/>
              </a:ext>
            </a:extLst>
          </p:cNvPr>
          <p:cNvSpPr txBox="1"/>
          <p:nvPr/>
        </p:nvSpPr>
        <p:spPr>
          <a:xfrm>
            <a:off x="6208268" y="2491042"/>
            <a:ext cx="4276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Because the critical value is a maximum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2175F-3E43-4398-ACEF-1489208A278B}"/>
              </a:ext>
            </a:extLst>
          </p:cNvPr>
          <p:cNvSpPr txBox="1"/>
          <p:nvPr/>
        </p:nvSpPr>
        <p:spPr>
          <a:xfrm>
            <a:off x="6717862" y="6219802"/>
            <a:ext cx="3257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need a rule! A </a:t>
            </a:r>
            <a:r>
              <a:rPr lang="en-US" sz="2000" b="1" dirty="0">
                <a:solidFill>
                  <a:srgbClr val="C00000"/>
                </a:solidFill>
              </a:rPr>
              <a:t>criterion!</a:t>
            </a:r>
          </a:p>
        </p:txBody>
      </p:sp>
    </p:spTree>
    <p:extLst>
      <p:ext uri="{BB962C8B-B14F-4D97-AF65-F5344CB8AC3E}">
        <p14:creationId xmlns:p14="http://schemas.microsoft.com/office/powerpoint/2010/main" val="392005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5809-BCAC-4176-B6DB-15FD0BB9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formally!</a:t>
            </a:r>
          </a:p>
        </p:txBody>
      </p:sp>
      <p:pic>
        <p:nvPicPr>
          <p:cNvPr id="5" name="Picture 4" descr="\documentclass{article}&#10;\usepackage{amsmath}&#10;\pagestyle{empty}&#10;\begin{document}&#10;Given an itinerary $S^{+}$, we want to find a corresponding initial point $\gamma(S^+)$. &#10;&#10;&#10;\end{document}" title="IguanaTex Bitmap Display">
            <a:extLst>
              <a:ext uri="{FF2B5EF4-FFF2-40B4-BE49-F238E27FC236}">
                <a16:creationId xmlns:a16="http://schemas.microsoft.com/office/drawing/2014/main" id="{6E37AFA4-2AE6-4AAA-9120-41E30E7F67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6222" y="2692764"/>
            <a:ext cx="10119556" cy="322787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Equivalently, we want to find $\{w_t\}_{t\geq 1}$ such that \[\gamma(S^+) = 0.w_1w_2w_3...\]&#10;&#10;&#10;\end{document}" title="IguanaTex Bitmap Display">
            <a:extLst>
              <a:ext uri="{FF2B5EF4-FFF2-40B4-BE49-F238E27FC236}">
                <a16:creationId xmlns:a16="http://schemas.microsoft.com/office/drawing/2014/main" id="{0CF097FA-3D8A-4938-BF90-A736EFAE69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6222" y="3455518"/>
            <a:ext cx="6728361" cy="103125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2CB29A8-9A13-4B47-A47C-E68264C7D18B}"/>
              </a:ext>
            </a:extLst>
          </p:cNvPr>
          <p:cNvGrpSpPr/>
          <p:nvPr/>
        </p:nvGrpSpPr>
        <p:grpSpPr>
          <a:xfrm>
            <a:off x="4305788" y="4926741"/>
            <a:ext cx="5655076" cy="773101"/>
            <a:chOff x="3258105" y="4937349"/>
            <a:chExt cx="5655076" cy="773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D5831-F41F-48E7-85E4-D8DBBA78F236}"/>
                </a:ext>
              </a:extLst>
            </p:cNvPr>
            <p:cNvSpPr/>
            <p:nvPr/>
          </p:nvSpPr>
          <p:spPr>
            <a:xfrm>
              <a:off x="3258105" y="4937349"/>
              <a:ext cx="5655076" cy="7731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\documentclass{article}&#10;\usepackage{amsmath}&#10;\pagestyle{empty}&#10;\begin{document}&#10;&#10;$x_0 \to S^+(x_0) \to \gamma_o = \gamma(S^+(x_0))$&#10;&#10;&#10;\end{document}" title="IguanaTex Bitmap Display">
              <a:extLst>
                <a:ext uri="{FF2B5EF4-FFF2-40B4-BE49-F238E27FC236}">
                  <a16:creationId xmlns:a16="http://schemas.microsoft.com/office/drawing/2014/main" id="{2C92FF8C-195C-4A44-BCCE-2580A30ABC2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390630" y="5120207"/>
              <a:ext cx="5410739" cy="407386"/>
            </a:xfrm>
            <a:prstGeom prst="rect">
              <a:avLst/>
            </a:prstGeom>
          </p:spPr>
        </p:pic>
      </p:grpSp>
      <p:pic>
        <p:nvPicPr>
          <p:cNvPr id="14" name="Picture 13" descr="\documentclass{article}&#10;\usepackage{amsmath}&#10;\pagestyle{empty}&#10;\begin{document}&#10;&#10;Topological Conjugacy&#10;&#10;&#10;\end{document}" title="IguanaTex Bitmap Display">
            <a:extLst>
              <a:ext uri="{FF2B5EF4-FFF2-40B4-BE49-F238E27FC236}">
                <a16:creationId xmlns:a16="http://schemas.microsoft.com/office/drawing/2014/main" id="{5E75AD7A-D0F6-4BDD-B4F6-B729B3C140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59269" y="5198243"/>
            <a:ext cx="2505143" cy="23009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D1287D-1088-46B4-B771-7B8223FDA33B}"/>
              </a:ext>
            </a:extLst>
          </p:cNvPr>
          <p:cNvCxnSpPr/>
          <p:nvPr/>
        </p:nvCxnSpPr>
        <p:spPr>
          <a:xfrm>
            <a:off x="7563774" y="5589771"/>
            <a:ext cx="790113" cy="550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\documentclass{article}&#10;\usepackage{amsmath}&#10;\pagestyle{empty}&#10;\begin{document}&#10;&#10;Initial point of the canonical map&#10;&#10;&#10;\end{document}" title="IguanaTex Bitmap Display">
            <a:extLst>
              <a:ext uri="{FF2B5EF4-FFF2-40B4-BE49-F238E27FC236}">
                <a16:creationId xmlns:a16="http://schemas.microsoft.com/office/drawing/2014/main" id="{49A0B313-4E2B-4F69-B252-ADA2B31290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218532" y="6362452"/>
            <a:ext cx="3708952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6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B9C3-FA57-44E6-9458-66EBCC54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 (part iii)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393DD3-03B4-4B37-8A7F-E94680B803F0}"/>
              </a:ext>
            </a:extLst>
          </p:cNvPr>
          <p:cNvGrpSpPr/>
          <p:nvPr/>
        </p:nvGrpSpPr>
        <p:grpSpPr>
          <a:xfrm>
            <a:off x="4367932" y="3073150"/>
            <a:ext cx="5655076" cy="773101"/>
            <a:chOff x="3258105" y="4937349"/>
            <a:chExt cx="5655076" cy="7731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B3D0F7-577F-4A90-A487-5EBA8315E52F}"/>
                </a:ext>
              </a:extLst>
            </p:cNvPr>
            <p:cNvSpPr/>
            <p:nvPr/>
          </p:nvSpPr>
          <p:spPr>
            <a:xfrm>
              <a:off x="3258105" y="4937349"/>
              <a:ext cx="5655076" cy="7731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\documentclass{article}&#10;\usepackage{amsmath}&#10;\pagestyle{empty}&#10;\begin{document}&#10;&#10;$x_0 \to S^+(x_0) \to \gamma_o = \gamma(S^+(x_0))$&#10;&#10;&#10;\end{document}" title="IguanaTex Bitmap Display">
              <a:extLst>
                <a:ext uri="{FF2B5EF4-FFF2-40B4-BE49-F238E27FC236}">
                  <a16:creationId xmlns:a16="http://schemas.microsoft.com/office/drawing/2014/main" id="{29ACDEB5-0A4D-4FF0-812D-C6E5EB72B2B3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390630" y="5120207"/>
              <a:ext cx="5410739" cy="407386"/>
            </a:xfrm>
            <a:prstGeom prst="rect">
              <a:avLst/>
            </a:prstGeom>
          </p:spPr>
        </p:pic>
      </p:grpSp>
      <p:pic>
        <p:nvPicPr>
          <p:cNvPr id="7" name="Picture 6" descr="\documentclass{article}&#10;\usepackage{amsmath}&#10;\pagestyle{empty}&#10;\begin{document}&#10;&#10;Topological Conjugacy&#10;&#10;&#10;\end{document}" title="IguanaTex Bitmap Display">
            <a:extLst>
              <a:ext uri="{FF2B5EF4-FFF2-40B4-BE49-F238E27FC236}">
                <a16:creationId xmlns:a16="http://schemas.microsoft.com/office/drawing/2014/main" id="{242C81BA-AE8E-4DFF-ADA2-45A5618981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21413" y="3344652"/>
            <a:ext cx="2505143" cy="23009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14A379-F92A-4BA8-815E-BEBEDF750C2F}"/>
              </a:ext>
            </a:extLst>
          </p:cNvPr>
          <p:cNvCxnSpPr/>
          <p:nvPr/>
        </p:nvCxnSpPr>
        <p:spPr>
          <a:xfrm>
            <a:off x="7625918" y="3736180"/>
            <a:ext cx="790113" cy="550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pagestyle{empty}&#10;\begin{document}&#10;&#10;Initial point of the canonical map&#10;&#10;&#10;\end{document}" title="IguanaTex Bitmap Display">
            <a:extLst>
              <a:ext uri="{FF2B5EF4-FFF2-40B4-BE49-F238E27FC236}">
                <a16:creationId xmlns:a16="http://schemas.microsoft.com/office/drawing/2014/main" id="{7D95EB50-C3AA-4647-BE3F-A6940CED9F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80676" y="4508861"/>
            <a:ext cx="3708952" cy="227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0786E1-9F21-4A3D-9E8D-FE6F6D7F73DE}"/>
              </a:ext>
            </a:extLst>
          </p:cNvPr>
          <p:cNvSpPr txBox="1"/>
          <p:nvPr/>
        </p:nvSpPr>
        <p:spPr>
          <a:xfrm>
            <a:off x="1591075" y="5282213"/>
            <a:ext cx="9009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Now we can describe topologically similar (but metrically different) systems using the same “canonical” symbolic dynamics.</a:t>
            </a:r>
          </a:p>
        </p:txBody>
      </p:sp>
      <p:pic>
        <p:nvPicPr>
          <p:cNvPr id="15" name="Picture 14" descr="\documentclass{article}&#10;\usepackage{amsmath}&#10;\pagestyle{empty}&#10;\begin{document}&#10;Ordering is preserved!&#10;&#10;&#10;\end{document}" title="IguanaTex Bitmap Display">
            <a:extLst>
              <a:ext uri="{FF2B5EF4-FFF2-40B4-BE49-F238E27FC236}">
                <a16:creationId xmlns:a16="http://schemas.microsoft.com/office/drawing/2014/main" id="{19A2D9FD-CC1D-4A52-B452-8BE1B7A5E39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53222" y="4313432"/>
            <a:ext cx="2401524" cy="2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8B2A-E092-49F6-88D2-3F149DAD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tent map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E29F0E-7482-40AE-A4AE-B74B90FEF964}"/>
              </a:ext>
            </a:extLst>
          </p:cNvPr>
          <p:cNvGrpSpPr/>
          <p:nvPr/>
        </p:nvGrpSpPr>
        <p:grpSpPr>
          <a:xfrm>
            <a:off x="601065" y="2556953"/>
            <a:ext cx="6808195" cy="872047"/>
            <a:chOff x="325875" y="2810124"/>
            <a:chExt cx="6808195" cy="872047"/>
          </a:xfrm>
        </p:grpSpPr>
        <p:pic>
          <p:nvPicPr>
            <p:cNvPr id="10" name="Picture 9" descr="\documentclass{article}&#10;\usepackage{amsmath}&#10;\pagestyle{empty}&#10;\begin{document}&#10;\[x_{n+1} = \begin{cases}ax_n &amp; \textrm{ if } x_n \in [0, \frac{1}{2}]\\ a(1-x_n) &amp; \textrm{ if } x_n \in (\frac{1}{2}, 1]\end{cases}\]&#10;&#10;&#10;&#10;\end{document}" title="IguanaTex Bitmap Display">
              <a:extLst>
                <a:ext uri="{FF2B5EF4-FFF2-40B4-BE49-F238E27FC236}">
                  <a16:creationId xmlns:a16="http://schemas.microsoft.com/office/drawing/2014/main" id="{D9621289-EBF0-490B-8FDA-F59ACB8BFF9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25875" y="2810124"/>
              <a:ext cx="4391755" cy="872047"/>
            </a:xfrm>
            <a:prstGeom prst="rect">
              <a:avLst/>
            </a:prstGeom>
          </p:spPr>
        </p:pic>
        <p:pic>
          <p:nvPicPr>
            <p:cNvPr id="13" name="Picture 12" descr="\documentclass{article}&#10;\usepackage{amsmath}&#10;\pagestyle{empty}&#10;\begin{document}&#10;Orientation-preserving&#10;&#10;&#10;\end{document}" title="IguanaTex Bitmap Display">
              <a:extLst>
                <a:ext uri="{FF2B5EF4-FFF2-40B4-BE49-F238E27FC236}">
                  <a16:creationId xmlns:a16="http://schemas.microsoft.com/office/drawing/2014/main" id="{7C82CE5E-866B-417F-8E4E-77C24B37EF1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057930" y="2929083"/>
              <a:ext cx="2076140" cy="193040"/>
            </a:xfrm>
            <a:prstGeom prst="rect">
              <a:avLst/>
            </a:prstGeom>
          </p:spPr>
        </p:pic>
        <p:pic>
          <p:nvPicPr>
            <p:cNvPr id="16" name="Picture 15" descr="\documentclass{article}&#10;\usepackage{amsmath}&#10;\pagestyle{empty}&#10;\begin{document}&#10;Orientation-reversing&#10;&#10;&#10;\end{document}" title="IguanaTex Bitmap Display">
              <a:extLst>
                <a:ext uri="{FF2B5EF4-FFF2-40B4-BE49-F238E27FC236}">
                  <a16:creationId xmlns:a16="http://schemas.microsoft.com/office/drawing/2014/main" id="{844BE21E-4766-4F2F-BC44-8BBE4D388C4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5057930" y="3410063"/>
              <a:ext cx="1950855" cy="19304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8BBB26-6254-47F5-A8DA-2383B95701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5449" y="2689161"/>
            <a:ext cx="3679287" cy="41688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BA14CE-C66B-492F-8560-F8ABBFCA5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6907" y="4360719"/>
            <a:ext cx="3836511" cy="2146557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Itineraries don't preserve spatial ordering&#10;&#10;&#10;\end{document}" title="IguanaTex Bitmap Display">
            <a:extLst>
              <a:ext uri="{FF2B5EF4-FFF2-40B4-BE49-F238E27FC236}">
                <a16:creationId xmlns:a16="http://schemas.microsoft.com/office/drawing/2014/main" id="{4747310C-9141-46CE-8D5E-3663CFEFD7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72972" y="3872933"/>
            <a:ext cx="5529580" cy="2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3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68D1-3EB3-4201-8A51-9EDE6597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275" y="955814"/>
            <a:ext cx="8031450" cy="1188720"/>
          </a:xfrm>
        </p:spPr>
        <p:txBody>
          <a:bodyPr/>
          <a:lstStyle/>
          <a:p>
            <a:r>
              <a:rPr lang="en-US" dirty="0"/>
              <a:t>Understanding the tent’s action</a:t>
            </a:r>
          </a:p>
        </p:txBody>
      </p:sp>
      <p:pic>
        <p:nvPicPr>
          <p:cNvPr id="5" name="Picture 4" descr="\documentclass{article}&#10;\usepackage{amsmath}&#10;\pagestyle{empty}&#10;\begin{document}&#10;Given $x_n = 0.d_0d_1d_2...$, if $d_0 = 0$ then $x_{n+1} = 0.d_1d_2...$. &#10;&#10;&#10;&#10;\end{document}" title="IguanaTex Bitmap Display">
            <a:extLst>
              <a:ext uri="{FF2B5EF4-FFF2-40B4-BE49-F238E27FC236}">
                <a16:creationId xmlns:a16="http://schemas.microsoft.com/office/drawing/2014/main" id="{AC63ADDA-E3D8-4935-ABBC-975DCA3B99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27680" y="2779697"/>
            <a:ext cx="7536640" cy="295703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Given $x_n = 0.d_0d_1d_2...$, if $d_0 = 1$ then $x_{n+1} = 0.\tilde{d_1}\tilde{d_2}...$. &#10;&#10;&#10;&#10;\end{document}" title="IguanaTex Bitmap Display">
            <a:extLst>
              <a:ext uri="{FF2B5EF4-FFF2-40B4-BE49-F238E27FC236}">
                <a16:creationId xmlns:a16="http://schemas.microsoft.com/office/drawing/2014/main" id="{D8D39058-C2CE-47F0-B583-5E44A06FD8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27681" y="3429546"/>
            <a:ext cx="7536641" cy="367733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$\tilde{d} = 1 - d \to $ the complement to 1 &#10;&#10;&#10;&#10;\end{document}" title="IguanaTex Bitmap Display">
            <a:extLst>
              <a:ext uri="{FF2B5EF4-FFF2-40B4-BE49-F238E27FC236}">
                <a16:creationId xmlns:a16="http://schemas.microsoft.com/office/drawing/2014/main" id="{28A85DC6-36C5-46AD-B15B-81B0AAE2DD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95770" y="4151425"/>
            <a:ext cx="4600460" cy="354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538294-2E02-45A9-A0AE-51C968392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2193" y="4970721"/>
            <a:ext cx="9047613" cy="15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3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B95F44-A031-43A5-A854-7F64F5644A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Getting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From the tent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B95F44-A031-43A5-A854-7F64F5644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Given an itinerary $S^+$, we simply need to reverse the action of the tent to obtain $\gamma(S^+)$. &#10;&#10;&#10;&#10;\end{document}" title="IguanaTex Bitmap Display">
            <a:extLst>
              <a:ext uri="{FF2B5EF4-FFF2-40B4-BE49-F238E27FC236}">
                <a16:creationId xmlns:a16="http://schemas.microsoft.com/office/drawing/2014/main" id="{1F34EF0D-6652-4666-9B9A-9BD10E13EE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7530" y="2791817"/>
            <a:ext cx="9771277" cy="637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5B0C0-51DA-428F-A3DA-BF3608E17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894" y="4073667"/>
            <a:ext cx="8437258" cy="1172043"/>
          </a:xfrm>
          <a:prstGeom prst="rect">
            <a:avLst/>
          </a:prstGeom>
        </p:spPr>
      </p:pic>
      <p:pic>
        <p:nvPicPr>
          <p:cNvPr id="10" name="Picture 9" descr="IguanaTex Bitmap Display&#10;&#10;\documentclass{article}&#10;\usepackage{amsmath}&#10;\pagestyle{empty}&#10;\begin{document}&#10;Equivalently, we want to find $\{w_t\}_{t\geq 1}$ such that \[\gamma(S^+) = 0.w_1w_2w_3...\]&#10;&#10;&#10;\end{document}">
            <a:extLst>
              <a:ext uri="{FF2B5EF4-FFF2-40B4-BE49-F238E27FC236}">
                <a16:creationId xmlns:a16="http://schemas.microsoft.com/office/drawing/2014/main" id="{BF6A13B1-292A-48F3-A17C-BC2E93A2B5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l="47366" t="59613"/>
          <a:stretch/>
        </p:blipFill>
        <p:spPr>
          <a:xfrm>
            <a:off x="3987538" y="5685063"/>
            <a:ext cx="3903864" cy="4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F8DD-BF90-47E0-9DF6-BCD4DCEC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symbolic dynamics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DD6F3-9C2A-455A-A195-8D0864F8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91" y="3891254"/>
            <a:ext cx="3214010" cy="2643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3974B-82A1-4998-B225-D42A2035CE06}"/>
              </a:ext>
            </a:extLst>
          </p:cNvPr>
          <p:cNvSpPr txBox="1"/>
          <p:nvPr/>
        </p:nvSpPr>
        <p:spPr>
          <a:xfrm>
            <a:off x="6483912" y="2664027"/>
            <a:ext cx="4772973" cy="400110"/>
          </a:xfrm>
          <a:prstGeom prst="rect">
            <a:avLst/>
          </a:prstGeom>
          <a:noFill/>
          <a:ln w="19050"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Simpler description of complicated dynamics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27E22-2404-48D2-BC25-C7CA463A8D0C}"/>
              </a:ext>
            </a:extLst>
          </p:cNvPr>
          <p:cNvSpPr txBox="1"/>
          <p:nvPr/>
        </p:nvSpPr>
        <p:spPr>
          <a:xfrm>
            <a:off x="803430" y="2664027"/>
            <a:ext cx="4500979" cy="400110"/>
          </a:xfrm>
          <a:prstGeom prst="rect">
            <a:avLst/>
          </a:prstGeom>
          <a:noFill/>
          <a:ln w="19050"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Discretizing the state space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B22663-E358-4AB3-B29A-85D48257ADE4}"/>
              </a:ext>
            </a:extLst>
          </p:cNvPr>
          <p:cNvCxnSpPr>
            <a:cxnSpLocks/>
          </p:cNvCxnSpPr>
          <p:nvPr/>
        </p:nvCxnSpPr>
        <p:spPr>
          <a:xfrm>
            <a:off x="5428696" y="2875327"/>
            <a:ext cx="945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F56744-1167-4375-9299-015714BC7DB9}"/>
              </a:ext>
            </a:extLst>
          </p:cNvPr>
          <p:cNvSpPr txBox="1"/>
          <p:nvPr/>
        </p:nvSpPr>
        <p:spPr>
          <a:xfrm>
            <a:off x="3845510" y="3289351"/>
            <a:ext cx="450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Describe trajectories as state transitions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28EC5A-8BAC-4F2D-97CD-F947B421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583" y="3866359"/>
            <a:ext cx="3413696" cy="2693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7CE339-EFEC-465D-ADF8-2A3046C08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261" y="3831458"/>
            <a:ext cx="3094793" cy="27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19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FF25-09E0-4F71-AB15-19BEA6FA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200" b="1" dirty="0"/>
              <a:t>Kneading theory: grammar of chaos</a:t>
            </a:r>
            <a:br>
              <a:rPr lang="en-US" b="1" dirty="0"/>
            </a:br>
            <a:r>
              <a:rPr lang="en-US" sz="1800" dirty="0"/>
              <a:t>the road to topological conjugacy</a:t>
            </a:r>
            <a:endParaRPr lang="en-US" dirty="0"/>
          </a:p>
        </p:txBody>
      </p:sp>
      <p:pic>
        <p:nvPicPr>
          <p:cNvPr id="8" name="Picture 7" descr="\documentclass{article}&#10;\usepackage{amsmath}&#10;\pagestyle{empty}&#10;\begin{document}&#10;Define&#10;&#10;&#10;&#10;\end{document}" title="IguanaTex Bitmap Display">
            <a:extLst>
              <a:ext uri="{FF2B5EF4-FFF2-40B4-BE49-F238E27FC236}">
                <a16:creationId xmlns:a16="http://schemas.microsoft.com/office/drawing/2014/main" id="{9ABBE44B-9612-4825-87F8-35654BA941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9610" y="2542122"/>
            <a:ext cx="684190" cy="181333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\begin{itemize}&#10;\item Kneading sequence $\mathbf{K} = S^+(x_c)$\\&#10;\item Kneading value $\kappa = \gamma(\mathbf{K})$&#10;\end{itemize}&#10;&#10;\end{document}" title="IguanaTex Bitmap Display">
            <a:extLst>
              <a:ext uri="{FF2B5EF4-FFF2-40B4-BE49-F238E27FC236}">
                <a16:creationId xmlns:a16="http://schemas.microsoft.com/office/drawing/2014/main" id="{3C39DF95-4885-4D0A-96BF-DD86590CD7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9610" y="2985084"/>
            <a:ext cx="3748571" cy="1074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F72370-C121-4542-A65F-BDC7C2949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489" y="5354927"/>
            <a:ext cx="5972947" cy="1188719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The Canonical Map&#10;&#10;&#10;&#10;\end{document}" title="IguanaTex Bitmap Display">
            <a:extLst>
              <a:ext uri="{FF2B5EF4-FFF2-40B4-BE49-F238E27FC236}">
                <a16:creationId xmlns:a16="http://schemas.microsoft.com/office/drawing/2014/main" id="{18D6533E-B5B8-4D70-9C25-5A225F6F65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49152" y="4810941"/>
            <a:ext cx="2183619" cy="2270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6BA566-A1B4-459D-9559-494C660B39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9231" y="3005924"/>
            <a:ext cx="3776987" cy="3852076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The Dike Map&#10;&#10;&#10;&#10;\end{document}" title="IguanaTex Bitmap Display">
            <a:extLst>
              <a:ext uri="{FF2B5EF4-FFF2-40B4-BE49-F238E27FC236}">
                <a16:creationId xmlns:a16="http://schemas.microsoft.com/office/drawing/2014/main" id="{42EB3C23-B079-4A18-8C31-DE0041E66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3057" y="2723455"/>
            <a:ext cx="1589333" cy="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9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407D9-A1AF-4FBD-9143-0AEE782E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 of admissibility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27B8B-41F7-4F4A-A2D4-109D60774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85" y="3312429"/>
            <a:ext cx="7602630" cy="1594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56226B-E38F-4142-BA3B-E53ADEC4C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94" y="5470010"/>
            <a:ext cx="8506612" cy="1055463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An itinerary should not visit any value greater than the critical value&#10;&#10;&#10;&#10;\end{document}" title="IguanaTex Bitmap Display">
            <a:extLst>
              <a:ext uri="{FF2B5EF4-FFF2-40B4-BE49-F238E27FC236}">
                <a16:creationId xmlns:a16="http://schemas.microsoft.com/office/drawing/2014/main" id="{2A1C2895-EA5A-4C81-89FC-B1413CD668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26458" y="2515427"/>
            <a:ext cx="7670857" cy="2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89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A865-0508-4894-B5D6-0213D53A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 descr="\documentclass{article}&#10;\usepackage{amsmath}&#10;\pagestyle{empty}&#10;\begin{document}&#10;Assume $K = 1001001...$&#10;&#10;&#10;&#10;\end{document}" title="IguanaTex Bitmap Display">
            <a:extLst>
              <a:ext uri="{FF2B5EF4-FFF2-40B4-BE49-F238E27FC236}">
                <a16:creationId xmlns:a16="http://schemas.microsoft.com/office/drawing/2014/main" id="{AD6B568C-3D26-4F1A-BBF1-F100068198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00570" y="2820999"/>
            <a:ext cx="3034082" cy="22095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We want to if these two periodic sequences are admissible:&#10;\[01101101 \;\;\;\;\; 00101\]&#10;&#10;&#10;&#10;\end{document}" title="IguanaTex Bitmap Display">
            <a:extLst>
              <a:ext uri="{FF2B5EF4-FFF2-40B4-BE49-F238E27FC236}">
                <a16:creationId xmlns:a16="http://schemas.microsoft.com/office/drawing/2014/main" id="{E46642BE-8B60-48BA-914C-8728109BDF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85397" y="3594590"/>
            <a:ext cx="7600472" cy="873041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Maximal values are produced by shifts that yield: &#10;\[10110110 \;\;\; 10010\]&#10;&#10;&#10;&#10;&#10;\end{document}" title="IguanaTex Bitmap Display">
            <a:extLst>
              <a:ext uri="{FF2B5EF4-FFF2-40B4-BE49-F238E27FC236}">
                <a16:creationId xmlns:a16="http://schemas.microsoft.com/office/drawing/2014/main" id="{F49F2B7B-2B27-4FC7-9A23-B868F4173B1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98201" y="5020267"/>
            <a:ext cx="6449010" cy="8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70A9-57AF-421C-B9E5-B7104B4C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1-d maps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68AE6-9FA7-468D-8F86-D2F24EC03EA0}"/>
              </a:ext>
            </a:extLst>
          </p:cNvPr>
          <p:cNvSpPr txBox="1"/>
          <p:nvPr/>
        </p:nvSpPr>
        <p:spPr>
          <a:xfrm>
            <a:off x="594805" y="2529573"/>
            <a:ext cx="134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681AF-69C4-4764-BFBC-2F542FAD06C5}"/>
              </a:ext>
            </a:extLst>
          </p:cNvPr>
          <p:cNvSpPr txBox="1"/>
          <p:nvPr/>
        </p:nvSpPr>
        <p:spPr>
          <a:xfrm>
            <a:off x="1842116" y="2556180"/>
            <a:ext cx="981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can reduce annoying higher-dimensional systems to 1-D Poincare maps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BBA85-1269-4236-8826-D699B468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87" y="3337694"/>
            <a:ext cx="3355118" cy="3154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857FE-13F4-48AD-B4EE-0F6157DAD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05" y="3337694"/>
            <a:ext cx="4061086" cy="3229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3FA82-9D83-4C6A-A52B-6FA9E3145149}"/>
              </a:ext>
            </a:extLst>
          </p:cNvPr>
          <p:cNvSpPr txBox="1"/>
          <p:nvPr/>
        </p:nvSpPr>
        <p:spPr>
          <a:xfrm>
            <a:off x="8283305" y="4290052"/>
            <a:ext cx="335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1-D maps are easy!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9188E-0B79-49FC-9C2E-B0EC03932C74}"/>
              </a:ext>
            </a:extLst>
          </p:cNvPr>
          <p:cNvSpPr txBox="1"/>
          <p:nvPr/>
        </p:nvSpPr>
        <p:spPr>
          <a:xfrm>
            <a:off x="8283305" y="4952564"/>
            <a:ext cx="335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Let’s focus on those</a:t>
            </a:r>
          </a:p>
        </p:txBody>
      </p:sp>
    </p:spTree>
    <p:extLst>
      <p:ext uri="{BB962C8B-B14F-4D97-AF65-F5344CB8AC3E}">
        <p14:creationId xmlns:p14="http://schemas.microsoft.com/office/powerpoint/2010/main" val="427660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450B6F-530E-496B-96AE-6BDC59780CF3}"/>
              </a:ext>
            </a:extLst>
          </p:cNvPr>
          <p:cNvCxnSpPr>
            <a:cxnSpLocks/>
          </p:cNvCxnSpPr>
          <p:nvPr/>
        </p:nvCxnSpPr>
        <p:spPr>
          <a:xfrm>
            <a:off x="1288311" y="0"/>
            <a:ext cx="8486004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8F4C1B-1587-4060-919D-1F005410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5F26C-1C4D-4341-B30C-7AD588612FDD}"/>
              </a:ext>
            </a:extLst>
          </p:cNvPr>
          <p:cNvSpPr txBox="1"/>
          <p:nvPr/>
        </p:nvSpPr>
        <p:spPr>
          <a:xfrm>
            <a:off x="1627810" y="2920808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Alphabet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578D9-1C62-4B84-BDA2-77BBEFCB7327}"/>
              </a:ext>
            </a:extLst>
          </p:cNvPr>
          <p:cNvSpPr txBox="1"/>
          <p:nvPr/>
        </p:nvSpPr>
        <p:spPr>
          <a:xfrm>
            <a:off x="5696277" y="5069312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Orbit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2A5B5-277B-43B2-B5E0-03AD849F1D86}"/>
              </a:ext>
            </a:extLst>
          </p:cNvPr>
          <p:cNvSpPr txBox="1"/>
          <p:nvPr/>
        </p:nvSpPr>
        <p:spPr>
          <a:xfrm>
            <a:off x="8587313" y="2920808"/>
            <a:ext cx="145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Itinerary</a:t>
            </a:r>
          </a:p>
        </p:txBody>
      </p:sp>
      <p:pic>
        <p:nvPicPr>
          <p:cNvPr id="9" name="Picture 8" descr="\documentclass{article}&#10;\usepackage{amsmath}&#10;\pagestyle{empty}&#10;\begin{document}&#10;$\mathcal{A} = \{0, 1, 2, ..., N-1\}$&#10;\end{document}" title="IguanaTex Bitmap Display">
            <a:extLst>
              <a:ext uri="{FF2B5EF4-FFF2-40B4-BE49-F238E27FC236}">
                <a16:creationId xmlns:a16="http://schemas.microsoft.com/office/drawing/2014/main" id="{06F4A52B-8ACE-42B5-848D-713E6C066D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1335" y="3689559"/>
            <a:ext cx="3338490" cy="3433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349DB82-3DC0-4DAE-9665-36FA0F77C967}"/>
              </a:ext>
            </a:extLst>
          </p:cNvPr>
          <p:cNvGrpSpPr/>
          <p:nvPr/>
        </p:nvGrpSpPr>
        <p:grpSpPr>
          <a:xfrm>
            <a:off x="615527" y="4253635"/>
            <a:ext cx="3530105" cy="400110"/>
            <a:chOff x="569159" y="4753912"/>
            <a:chExt cx="3530105" cy="400110"/>
          </a:xfrm>
        </p:grpSpPr>
        <p:pic>
          <p:nvPicPr>
            <p:cNvPr id="11" name="Picture 10" descr="\documentclass{article}&#10;\usepackage{amsmath}&#10;\pagestyle{empty}&#10;\begin{document}&#10;$\mathcal{M}_i$&#10;&#10;\end{document}" title="IguanaTex Bitmap Display">
              <a:extLst>
                <a:ext uri="{FF2B5EF4-FFF2-40B4-BE49-F238E27FC236}">
                  <a16:creationId xmlns:a16="http://schemas.microsoft.com/office/drawing/2014/main" id="{28173E4E-769C-470D-9E6A-5A73A2582CA5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569159" y="4814405"/>
              <a:ext cx="460653" cy="27912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9F251C-08A9-4F65-9A4A-E25FDCCDCA7D}"/>
                    </a:ext>
                  </a:extLst>
                </p:cNvPr>
                <p:cNvSpPr txBox="1"/>
                <p:nvPr/>
              </p:nvSpPr>
              <p:spPr>
                <a:xfrm>
                  <a:off x="1241943" y="4753912"/>
                  <a:ext cx="28573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set of points in partition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9F251C-08A9-4F65-9A4A-E25FDCCDCA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1943" y="4753912"/>
                  <a:ext cx="2857321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2132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0DBD6A-EBA2-43E7-B780-B261C0946AD9}"/>
              </a:ext>
            </a:extLst>
          </p:cNvPr>
          <p:cNvGrpSpPr/>
          <p:nvPr/>
        </p:nvGrpSpPr>
        <p:grpSpPr>
          <a:xfrm>
            <a:off x="615527" y="4744499"/>
            <a:ext cx="3484054" cy="707886"/>
            <a:chOff x="535455" y="5504808"/>
            <a:chExt cx="3484054" cy="707886"/>
          </a:xfrm>
        </p:grpSpPr>
        <p:pic>
          <p:nvPicPr>
            <p:cNvPr id="14" name="Picture 13" descr="\documentclass{article}&#10;\usepackage{amsmath}&#10;\usepackage{amsfonts}&#10;\pagestyle{empty}&#10;\begin{document}&#10;$\mathcal{A}^\mathbb{N}$&#10;\end{document}" title="IguanaTex Bitmap Display">
              <a:extLst>
                <a:ext uri="{FF2B5EF4-FFF2-40B4-BE49-F238E27FC236}">
                  <a16:creationId xmlns:a16="http://schemas.microsoft.com/office/drawing/2014/main" id="{DA2E0F32-F73A-4F56-BE0C-EB71A889728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535455" y="5670169"/>
              <a:ext cx="494357" cy="3490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42AAE9-554D-46C4-8BA8-6F116E8F19A0}"/>
                </a:ext>
              </a:extLst>
            </p:cNvPr>
            <p:cNvSpPr txBox="1"/>
            <p:nvPr/>
          </p:nvSpPr>
          <p:spPr>
            <a:xfrm>
              <a:off x="1029812" y="5504808"/>
              <a:ext cx="2989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set of all possible sequences in alphabet</a:t>
              </a:r>
            </a:p>
          </p:txBody>
        </p:sp>
      </p:grpSp>
      <p:pic>
        <p:nvPicPr>
          <p:cNvPr id="17" name="Picture 16" descr="\documentclass{article}&#10;\usepackage{amsmath}&#10;\pagestyle{empty}&#10;\begin{document}&#10;&#10;$s(x) = i \iff x \in \mathcal{M}_i$&#10;&#10;&#10;\end{document}" title="IguanaTex Bitmap Display">
            <a:extLst>
              <a:ext uri="{FF2B5EF4-FFF2-40B4-BE49-F238E27FC236}">
                <a16:creationId xmlns:a16="http://schemas.microsoft.com/office/drawing/2014/main" id="{5DCFC709-9CAD-4AA2-B56F-2608B49734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5527" y="5774292"/>
            <a:ext cx="3287086" cy="3433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DB926B-D472-465B-BF0E-338144C285A0}"/>
              </a:ext>
            </a:extLst>
          </p:cNvPr>
          <p:cNvSpPr txBox="1"/>
          <p:nvPr/>
        </p:nvSpPr>
        <p:spPr>
          <a:xfrm>
            <a:off x="647307" y="6164020"/>
            <a:ext cx="322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Symbolic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BCC5E1-8E71-4243-84EC-16AAC84E01F2}"/>
                  </a:ext>
                </a:extLst>
              </p:cNvPr>
              <p:cNvSpPr txBox="1"/>
              <p:nvPr/>
            </p:nvSpPr>
            <p:spPr>
              <a:xfrm>
                <a:off x="4574393" y="5530340"/>
                <a:ext cx="32235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characterized by initial condition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BCC5E1-8E71-4243-84EC-16AAC84E0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393" y="5530340"/>
                <a:ext cx="3223525" cy="707886"/>
              </a:xfrm>
              <a:prstGeom prst="rect">
                <a:avLst/>
              </a:prstGeom>
              <a:blipFill>
                <a:blip r:embed="rId1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x, f(x), f^2(x), ..., f^{k}(x)\}$&#10;&#10;&#10;\end{document}" title="IguanaTex Bitmap Display">
            <a:extLst>
              <a:ext uri="{FF2B5EF4-FFF2-40B4-BE49-F238E27FC236}">
                <a16:creationId xmlns:a16="http://schemas.microsoft.com/office/drawing/2014/main" id="{9BDCBABB-FA38-455F-84C9-785F8275BED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416646" y="6310452"/>
            <a:ext cx="3539015" cy="360200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$S^{+}(x) = \{s(x), s(f(x)), s(f^2(x)), ..., s(f^k(x))\}$&#10;&#10;&#10;\end{document}" title="IguanaTex Bitmap Display">
            <a:extLst>
              <a:ext uri="{FF2B5EF4-FFF2-40B4-BE49-F238E27FC236}">
                <a16:creationId xmlns:a16="http://schemas.microsoft.com/office/drawing/2014/main" id="{8321D75F-9A8E-478E-84F9-209E5F6994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511169" y="3618555"/>
            <a:ext cx="5602878" cy="311082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S^{+}(x) = \{s_0, s_1, s_2, ..., s_k\}$&#10;&#10;&#10;\end{document}" title="IguanaTex Bitmap Display">
            <a:extLst>
              <a:ext uri="{FF2B5EF4-FFF2-40B4-BE49-F238E27FC236}">
                <a16:creationId xmlns:a16="http://schemas.microsoft.com/office/drawing/2014/main" id="{75D558DA-8BA8-4D1F-B35A-E85A91F93BB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729149" y="4164391"/>
            <a:ext cx="3166918" cy="295783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S^{+}(\mathcal{M}_i) = \{S^{+}(x): x \in \mathcal{M}_i\}$&#10;&#10;&#10;\end{document}" title="IguanaTex Bitmap Display">
            <a:extLst>
              <a:ext uri="{FF2B5EF4-FFF2-40B4-BE49-F238E27FC236}">
                <a16:creationId xmlns:a16="http://schemas.microsoft.com/office/drawing/2014/main" id="{61FD42F3-5DA1-4494-A027-5588D10CC5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543100" y="4707048"/>
            <a:ext cx="3539016" cy="29198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DCA970-D92F-4D3B-AB75-94BFF9212BCC}"/>
              </a:ext>
            </a:extLst>
          </p:cNvPr>
          <p:cNvCxnSpPr>
            <a:cxnSpLocks/>
          </p:cNvCxnSpPr>
          <p:nvPr/>
        </p:nvCxnSpPr>
        <p:spPr>
          <a:xfrm flipH="1">
            <a:off x="3831624" y="3618555"/>
            <a:ext cx="1929985" cy="32394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794F8C9-DD40-4686-AAE5-994B112E1942}"/>
              </a:ext>
            </a:extLst>
          </p:cNvPr>
          <p:cNvCxnSpPr>
            <a:cxnSpLocks/>
          </p:cNvCxnSpPr>
          <p:nvPr/>
        </p:nvCxnSpPr>
        <p:spPr>
          <a:xfrm flipH="1">
            <a:off x="4350058" y="2460498"/>
            <a:ext cx="7841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0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1262-FFE3-4D3B-9F1E-639056DF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F9BA8-DD1B-44F1-9669-B4D138AE6105}"/>
              </a:ext>
            </a:extLst>
          </p:cNvPr>
          <p:cNvSpPr txBox="1"/>
          <p:nvPr/>
        </p:nvSpPr>
        <p:spPr>
          <a:xfrm>
            <a:off x="4448592" y="2576653"/>
            <a:ext cx="3294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Itinerary of time-one map</a:t>
            </a:r>
          </a:p>
        </p:txBody>
      </p:sp>
      <p:pic>
        <p:nvPicPr>
          <p:cNvPr id="7" name="Picture 6" descr="\documentclass{article}&#10;\usepackage{amsmath}&#10;\pagestyle{empty}&#10;\begin{document}&#10;&#10;$S^{+}(f(x)) = \{s(f(x)), s(f^2(x)), s(f^3(x)) ..., s(f^{k+1}(x))\}$&#10;&#10;&#10;\end{document}" title="IguanaTex Bitmap Display">
            <a:extLst>
              <a:ext uri="{FF2B5EF4-FFF2-40B4-BE49-F238E27FC236}">
                <a16:creationId xmlns:a16="http://schemas.microsoft.com/office/drawing/2014/main" id="{F4D12A2D-7F39-4E90-B8FC-8C5DBD6170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09584" y="3366133"/>
            <a:ext cx="8572831" cy="4001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3FFB2F-7737-4EB9-8A39-108CFCF506CB}"/>
                  </a:ext>
                </a:extLst>
              </p:cNvPr>
              <p:cNvSpPr txBox="1"/>
              <p:nvPr/>
            </p:nvSpPr>
            <p:spPr>
              <a:xfrm>
                <a:off x="1598454" y="4091043"/>
                <a:ext cx="8995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So, applying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to a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equivalent to applying a shift operator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on its itinerary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3FFB2F-7737-4EB9-8A39-108CFCF50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54" y="4091043"/>
                <a:ext cx="8995091" cy="400110"/>
              </a:xfrm>
              <a:prstGeom prst="rect">
                <a:avLst/>
              </a:prstGeom>
              <a:blipFill>
                <a:blip r:embed="rId6"/>
                <a:stretch>
                  <a:fillRect l="-67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\documentclass{article}&#10;\usepackage{amsmath}&#10;\pagestyle{empty}&#10;\begin{document}&#10;&#10;$\sigma(\{s_0, s_1, s_2, ..., s_k\}) = \{s_1, s_2, s_3, ..., s_{k+1}\}$&#10;&#10;&#10;&#10;\end{document}" title="IguanaTex Bitmap Display">
            <a:extLst>
              <a:ext uri="{FF2B5EF4-FFF2-40B4-BE49-F238E27FC236}">
                <a16:creationId xmlns:a16="http://schemas.microsoft.com/office/drawing/2014/main" id="{54214821-9A10-4DA7-9F3D-8E3B5891AF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62664" y="4880522"/>
            <a:ext cx="7276140" cy="400631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$S^{+}(f(x)) = \sigma S^+(x)$&#10;&#10;&#10;&#10;\end{document}" title="IguanaTex Bitmap Display">
            <a:extLst>
              <a:ext uri="{FF2B5EF4-FFF2-40B4-BE49-F238E27FC236}">
                <a16:creationId xmlns:a16="http://schemas.microsoft.com/office/drawing/2014/main" id="{F6437C9C-12D1-4C83-8D9D-E3769C77F4B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53495" y="5670522"/>
            <a:ext cx="2968099" cy="3642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A95296-AA0C-4843-BBAB-4AEEB97DE5B6}"/>
              </a:ext>
            </a:extLst>
          </p:cNvPr>
          <p:cNvSpPr txBox="1"/>
          <p:nvPr/>
        </p:nvSpPr>
        <p:spPr>
          <a:xfrm>
            <a:off x="0" y="5680789"/>
            <a:ext cx="340014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Periodic orbits </a:t>
            </a:r>
          </a:p>
          <a:p>
            <a:pPr algn="ctr"/>
            <a:r>
              <a:rPr lang="en-US" sz="2000" b="1" dirty="0"/>
              <a:t>&amp; periodic points</a:t>
            </a:r>
          </a:p>
        </p:txBody>
      </p:sp>
    </p:spTree>
    <p:extLst>
      <p:ext uri="{BB962C8B-B14F-4D97-AF65-F5344CB8AC3E}">
        <p14:creationId xmlns:p14="http://schemas.microsoft.com/office/powerpoint/2010/main" val="382211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F11C-C271-4807-8D22-23FFA25A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unimodal maps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EB59A-86FA-4B28-857F-6AB94D79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4" y="2466997"/>
            <a:ext cx="10532652" cy="1919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FD1095-9734-4499-8DCA-2B09C8E14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4045632"/>
            <a:ext cx="8086725" cy="2599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3E47EE-6C35-44AE-A20C-7141CF53B2BD}"/>
              </a:ext>
            </a:extLst>
          </p:cNvPr>
          <p:cNvSpPr txBox="1"/>
          <p:nvPr/>
        </p:nvSpPr>
        <p:spPr>
          <a:xfrm>
            <a:off x="314325" y="5007829"/>
            <a:ext cx="3476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By assumption, the critical value is a maximum and has its own symbol C</a:t>
            </a:r>
          </a:p>
        </p:txBody>
      </p:sp>
    </p:spTree>
    <p:extLst>
      <p:ext uri="{BB962C8B-B14F-4D97-AF65-F5344CB8AC3E}">
        <p14:creationId xmlns:p14="http://schemas.microsoft.com/office/powerpoint/2010/main" val="9708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F39F-71D2-4649-B189-7A16D031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1-dimensional maps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3E32D8D0-D144-4D86-8650-4F1070AB8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3" t="5695" r="7175" b="4722"/>
          <a:stretch/>
        </p:blipFill>
        <p:spPr>
          <a:xfrm>
            <a:off x="266700" y="2548372"/>
            <a:ext cx="4314826" cy="4160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292DD-2A49-4327-9DD8-F784D9E60146}"/>
              </a:ext>
            </a:extLst>
          </p:cNvPr>
          <p:cNvSpPr txBox="1"/>
          <p:nvPr/>
        </p:nvSpPr>
        <p:spPr>
          <a:xfrm>
            <a:off x="5629457" y="3081033"/>
            <a:ext cx="543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Generally, we want to find disjoint partitions such that</a:t>
            </a:r>
          </a:p>
        </p:txBody>
      </p:sp>
      <p:pic>
        <p:nvPicPr>
          <p:cNvPr id="10" name="Picture 9" descr="\documentclass{article}&#10;\usepackage{amsmath}&#10;\pagestyle{empty}&#10;\begin{document}&#10;\begin{itemize}&#10;\item $\mathcal{M} = \bigcup_{i=0}^{N-1} \mathcal{M}_i$&#10;\item For every $\mathcal{M}_i$, the mapping $f_i: \mathcal{M}_i \to f_i(\mathcal{M}_i)$ is homeomorphic. &#10;\end{itemize}&#10;&#10;\end{document}" title="IguanaTex Bitmap Display">
            <a:extLst>
              <a:ext uri="{FF2B5EF4-FFF2-40B4-BE49-F238E27FC236}">
                <a16:creationId xmlns:a16="http://schemas.microsoft.com/office/drawing/2014/main" id="{FBC835C9-8223-41ED-BCFC-702361AC3B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80372" y="3931943"/>
            <a:ext cx="6737503" cy="747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91DCF8-91F1-4E20-A2DB-ADB7093FEA51}"/>
              </a:ext>
            </a:extLst>
          </p:cNvPr>
          <p:cNvSpPr txBox="1"/>
          <p:nvPr/>
        </p:nvSpPr>
        <p:spPr>
          <a:xfrm>
            <a:off x="5629457" y="5161050"/>
            <a:ext cx="5439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Critical points are nice!</a:t>
            </a:r>
          </a:p>
        </p:txBody>
      </p:sp>
    </p:spTree>
    <p:extLst>
      <p:ext uri="{BB962C8B-B14F-4D97-AF65-F5344CB8AC3E}">
        <p14:creationId xmlns:p14="http://schemas.microsoft.com/office/powerpoint/2010/main" val="353196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0BCE-FB01-4B7D-9A8B-DCCE15F7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Bernoulli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20E30-EA24-4286-8F91-8964D5BC7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515" y="2932137"/>
            <a:ext cx="3909133" cy="3833473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x_{n+1} = 2x_n \;(\textrm{mod} \;\; 1)$&#10;&#10;&#10;\end{document}" title="IguanaTex Bitmap Display">
            <a:extLst>
              <a:ext uri="{FF2B5EF4-FFF2-40B4-BE49-F238E27FC236}">
                <a16:creationId xmlns:a16="http://schemas.microsoft.com/office/drawing/2014/main" id="{9E8F0650-67FB-4B4F-8C01-8A4994586F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547717" y="2482475"/>
            <a:ext cx="2704728" cy="302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EF7F8F-77A2-4A2D-B837-9995679ACFBB}"/>
              </a:ext>
            </a:extLst>
          </p:cNvPr>
          <p:cNvSpPr txBox="1"/>
          <p:nvPr/>
        </p:nvSpPr>
        <p:spPr>
          <a:xfrm>
            <a:off x="337352" y="2416087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natural partitions are</a:t>
            </a:r>
          </a:p>
        </p:txBody>
      </p:sp>
      <p:pic>
        <p:nvPicPr>
          <p:cNvPr id="15" name="Picture 14" descr="\documentclass{article}&#10;\usepackage{amsmath}&#10;\pagestyle{empty}&#10;\begin{document}&#10;&#10;$\mathcal{M}_0 = [0, 1/2) \;\;\; \mathcal{M}_1 = (1/2, 1]$&#10;&#10;&#10;\end{document}" title="IguanaTex Bitmap Display">
            <a:extLst>
              <a:ext uri="{FF2B5EF4-FFF2-40B4-BE49-F238E27FC236}">
                <a16:creationId xmlns:a16="http://schemas.microsoft.com/office/drawing/2014/main" id="{D5107AF9-64B8-41E4-97B6-B559E5A367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0148" y="3016541"/>
            <a:ext cx="3677565" cy="2871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302B55-65E6-48EA-86F9-567C82254213}"/>
              </a:ext>
            </a:extLst>
          </p:cNvPr>
          <p:cNvSpPr txBox="1"/>
          <p:nvPr/>
        </p:nvSpPr>
        <p:spPr>
          <a:xfrm>
            <a:off x="337352" y="3534786"/>
            <a:ext cx="570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are disjoint and satisfy homeomorphic constraints, i.e.</a:t>
            </a:r>
          </a:p>
        </p:txBody>
      </p:sp>
      <p:pic>
        <p:nvPicPr>
          <p:cNvPr id="21" name="Picture 20" descr="\documentclass{article}&#10;\usepackage{amsmath}&#10;\pagestyle{empty}&#10;\begin{document}&#10;&#10;$f_{i}: \mathcal{M}_i \to f_i(\mathcal{M}_i)\;$ is a homeomorphism. &#10;&#10;&#10;\end{document}" title="IguanaTex Bitmap Display">
            <a:extLst>
              <a:ext uri="{FF2B5EF4-FFF2-40B4-BE49-F238E27FC236}">
                <a16:creationId xmlns:a16="http://schemas.microsoft.com/office/drawing/2014/main" id="{C97EE392-FA67-4561-B61B-ABA69DD80F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44884" y="4175202"/>
            <a:ext cx="4897959" cy="2792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E0BC53-A211-4D3D-A953-6C5168B16264}"/>
              </a:ext>
            </a:extLst>
          </p:cNvPr>
          <p:cNvSpPr txBox="1"/>
          <p:nvPr/>
        </p:nvSpPr>
        <p:spPr>
          <a:xfrm>
            <a:off x="337352" y="4688342"/>
            <a:ext cx="636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binary representation, the map just performs a shift and a drop. </a:t>
            </a:r>
          </a:p>
        </p:txBody>
      </p:sp>
      <p:pic>
        <p:nvPicPr>
          <p:cNvPr id="30" name="Picture 29" descr="\documentclass{article}&#10;\usepackage{amsmath}&#10;\pagestyle{empty}&#10;\begin{document}&#10;&#10;\begin{align*}&#10;x_n =&amp;\; (0.d_0d_1d_2d_3...)\\&#10;x_{n+1} =&amp;\; (d_0.d_1d_2d_3...)\;\; \textrm{mod}\;1\\&#10;=&amp;\; (0.d_1d_2d_3...)&#10;\end{align*}&#10;&#10;\end{document}" title="IguanaTex Bitmap Display">
            <a:extLst>
              <a:ext uri="{FF2B5EF4-FFF2-40B4-BE49-F238E27FC236}">
                <a16:creationId xmlns:a16="http://schemas.microsoft.com/office/drawing/2014/main" id="{C45B19C6-914C-4B37-8786-D9141B1365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08796" y="5333101"/>
            <a:ext cx="3662026" cy="11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0BCE-FB01-4B7D-9A8B-DCCE15F7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Bernoulli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20E30-EA24-4286-8F91-8964D5BC7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515" y="2932137"/>
            <a:ext cx="3909133" cy="3833473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x_{n+1} = 2x_n \;(\textrm{mod} \;\; 1)$&#10;&#10;&#10;\end{document}" title="IguanaTex Bitmap Display">
            <a:extLst>
              <a:ext uri="{FF2B5EF4-FFF2-40B4-BE49-F238E27FC236}">
                <a16:creationId xmlns:a16="http://schemas.microsoft.com/office/drawing/2014/main" id="{9E8F0650-67FB-4B4F-8C01-8A4994586F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47717" y="2482475"/>
            <a:ext cx="2704728" cy="3029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511095-2517-4AF0-80CE-A4A5EEE7FC86}"/>
                  </a:ext>
                </a:extLst>
              </p:cNvPr>
              <p:cNvSpPr txBox="1"/>
              <p:nvPr/>
            </p:nvSpPr>
            <p:spPr>
              <a:xfrm>
                <a:off x="1411550" y="2633947"/>
                <a:ext cx="5388745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The leading digit in the binary expansion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indicates whether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≥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511095-2517-4AF0-80CE-A4A5EEE7F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50" y="2633947"/>
                <a:ext cx="5388745" cy="834716"/>
              </a:xfrm>
              <a:prstGeom prst="rect">
                <a:avLst/>
              </a:prstGeom>
              <a:blipFill>
                <a:blip r:embed="rId5"/>
                <a:stretch>
                  <a:fillRect t="-3650" b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9E18B5D-BC8E-4D89-B8ED-BA168CBB5499}"/>
              </a:ext>
            </a:extLst>
          </p:cNvPr>
          <p:cNvSpPr txBox="1"/>
          <p:nvPr/>
        </p:nvSpPr>
        <p:spPr>
          <a:xfrm>
            <a:off x="772358" y="3595255"/>
            <a:ext cx="666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Since the map only stretched, it preserves orientation in both branches. This leads to </a:t>
            </a:r>
            <a:r>
              <a:rPr lang="en-US" sz="2000" b="1" dirty="0"/>
              <a:t>preservation of spatial ordering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61B54-6924-4CF0-B54C-17863A2D9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894" y="4561873"/>
            <a:ext cx="4390055" cy="8724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E20F48-436B-4611-BB93-034F64EEAD23}"/>
                  </a:ext>
                </a:extLst>
              </p:cNvPr>
              <p:cNvSpPr txBox="1"/>
              <p:nvPr/>
            </p:nvSpPr>
            <p:spPr>
              <a:xfrm>
                <a:off x="772358" y="5628142"/>
                <a:ext cx="66671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other words, every orbit has a unique itinerary corresponding exactly to the binary expansion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E20F48-436B-4611-BB93-034F64EEA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58" y="5628142"/>
                <a:ext cx="6667130" cy="707886"/>
              </a:xfrm>
              <a:prstGeom prst="rect">
                <a:avLst/>
              </a:prstGeom>
              <a:blipFill>
                <a:blip r:embed="rId7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706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17.848"/>
  <p:tag name="LATEXADDIN" val="\documentclass{article}&#10;\usepackage{amsmath}&#10;\pagestyle{empty}&#10;\begin{document}&#10;$\mathcal{A} = \{0, 1, 2, ..., N-1\}$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74.466"/>
  <p:tag name="LATEXADDIN" val="\documentclass{article}&#10;\usepackage{amsmath}&#10;\pagestyle{empty}&#10;\begin{document}&#10;&#10;$\sigma(\{s_0, s_1, s_2, ..., s_k\}) = \{s_1, s_2, s_3, ..., s_{k+1}\}$&#10;&#10;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063.367"/>
  <p:tag name="LATEXADDIN" val="\documentclass{article}&#10;\usepackage{amsmath}&#10;\pagestyle{empty}&#10;\begin{document}&#10;$S^{+}(f(x)) = \sigma S^+(x)$&#10;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2.6997"/>
  <p:tag name="ORIGINALWIDTH" val="3629.546"/>
  <p:tag name="LATEXADDIN" val="\documentclass{article}&#10;\usepackage{amsmath}&#10;\pagestyle{empty}&#10;\begin{document}&#10;\begin{itemize}&#10;\item $\mathcal{M} = \bigcup_{i=0}^{N-1} \mathcal{M}_i$&#10;\item For every $\mathcal{M}_i$, the mapping $f_i: \mathcal{M}_i \to f_i(\mathcal{M}_i)$ is homeomorphic. &#10;\end{itemize}&#10;&#10;\end{document}"/>
  <p:tag name="IGUANATEXSIZE" val="20"/>
  <p:tag name="IGUANATEXCURSOR" val="2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18.11"/>
  <p:tag name="LATEXADDIN" val="\documentclass{article}&#10;\usepackage{amsmath}&#10;\pagestyle{empty}&#10;\begin{document}&#10;&#10;$x_{n+1} = 2x_n \;(\textrm{mod} \;\; 1)$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04.049"/>
  <p:tag name="LATEXADDIN" val="\documentclass{article}&#10;\usepackage{amsmath}&#10;\pagestyle{empty}&#10;\begin{document}&#10;&#10;$\mathcal{M}_0 = [0, 1/2) \;\;\; \mathcal{M}_1 = (1/2, 1]$&#10;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96.475"/>
  <p:tag name="LATEXADDIN" val="\documentclass{article}&#10;\usepackage{amsmath}&#10;\pagestyle{empty}&#10;\begin{document}&#10;&#10;$f_{i}: \mathcal{M}_i \to f_i(\mathcal{M}_i)\;$ is a homeomorphism. &#10;&#10;&#10;\end{document}"/>
  <p:tag name="IGUANATEXSIZE" val="20"/>
  <p:tag name="IGUANATEXCURSOR" val="1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.6877"/>
  <p:tag name="ORIGINALWIDTH" val="1540.307"/>
  <p:tag name="LATEXADDIN" val="\documentclass{article}&#10;\usepackage{amsmath}&#10;\pagestyle{empty}&#10;\begin{document}&#10;&#10;\begin{align*}&#10;x_n =&amp;\; (0.d_0d_1d_2d_3...)\\&#10;x_{n+1} =&amp;\; (d_0.d_1d_2d_3...)\;\; \textrm{mod}\;1\\&#10;=&amp;\; (0.d_1d_2d_3...)&#10;\end{align*}&#10;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18.11"/>
  <p:tag name="LATEXADDIN" val="\documentclass{article}&#10;\usepackage{amsmath}&#10;\pagestyle{empty}&#10;\begin{document}&#10;&#10;$x_{n+1} = 2x_n \;(\textrm{mod} \;\; 1)$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296.588"/>
  <p:tag name="LATEXADDIN" val="\documentclass{article}&#10;\usepackage{amsmath}&#10;\pagestyle{empty}&#10;\begin{document}&#10;&#10;$(\mathcal{M}, f^t) \equiv (S^+(\mathcal{M}), \sigma^m)$&#10;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4090.739"/>
  <p:tag name="LATEXADDIN" val="\documentclass{article}&#10;\usepackage{amsmath}&#10;\pagestyle{empty}&#10;\begin{document}&#10;Given an itinerary $S^{+}$, we want to find a corresponding initial point $\gamma(S^+)$. &#10;&#10;&#10;\end{document}"/>
  <p:tag name="IGUANATEXSIZE" val="20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99.1"/>
  <p:tag name="LATEXADDIN" val="\documentclass{article}&#10;\usepackage{amsmath}&#10;\pagestyle{empty}&#10;\begin{document}&#10;&#10;$s(x) = i \iff x \in \mathcal{M}_i$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8.9502"/>
  <p:tag name="ORIGINALWIDTH" val="2602.925"/>
  <p:tag name="LATEXADDIN" val="\documentclass{article}&#10;\usepackage{amsmath}&#10;\pagestyle{empty}&#10;\begin{document}&#10;Equivalently, we want to find $\{w_t\}_{t\geq 1}$ such that \[\gamma(S^+) = 0.w_1w_2w_3...\]&#10;&#10;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232.846"/>
  <p:tag name="LATEXADDIN" val="\documentclass{article}&#10;\usepackage{amsmath}&#10;\pagestyle{empty}&#10;\begin{document}&#10;&#10;Topological Conjugacy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25.272"/>
  <p:tag name="LATEXADDIN" val="\documentclass{article}&#10;\usepackage{amsmath}&#10;\pagestyle{empty}&#10;\begin{document}&#10;&#10;Initial point of the canonical map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733.033"/>
  <p:tag name="LATEXADDIN" val="\documentclass{article}&#10;\usepackage{amsmath}&#10;\pagestyle{empty}&#10;\begin{document}&#10;&#10;$x_0 \to S^+(x_0) \to \gamma_o = \gamma(S^+(x_0))$&#10;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232.846"/>
  <p:tag name="LATEXADDIN" val="\documentclass{article}&#10;\usepackage{amsmath}&#10;\pagestyle{empty}&#10;\begin{document}&#10;&#10;Topological Conjugacy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25.272"/>
  <p:tag name="LATEXADDIN" val="\documentclass{article}&#10;\usepackage{amsmath}&#10;\pagestyle{empty}&#10;\begin{document}&#10;&#10;Initial point of the canonical map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181.852"/>
  <p:tag name="LATEXADDIN" val="\documentclass{article}&#10;\usepackage{amsmath}&#10;\pagestyle{empty}&#10;\begin{document}&#10;Ordering is preserved!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733.033"/>
  <p:tag name="LATEXADDIN" val="\documentclass{article}&#10;\usepackage{amsmath}&#10;\pagestyle{empty}&#10;\begin{document}&#10;&#10;$x_0 \to S^+(x_0) \to \gamma_o = \gamma(S^+(x_0))$&#10;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250.469"/>
  <p:tag name="LATEXADDIN" val="\documentclass{article}&#10;\usepackage{amsmath}&#10;\pagestyle{empty}&#10;\begin{document}&#10;Itineraries don't preserve spatial ordering&#10;&#10;&#10;\end{document}"/>
  <p:tag name="IGUANATEXSIZE" val="20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880.765"/>
  <p:tag name="LATEXADDIN" val="\documentclass{article}&#10;\usepackage{amsmath}&#10;\pagestyle{empty}&#10;\begin{document}&#10;\[x_{n+1} = \begin{cases}ax_n &amp; \textrm{ if } x_n \in [0, \frac{1}{2}]\\ a(1-x_n) &amp; \textrm{ if } x_n \in (\frac{1}{2}, 1]\end{cases}\]&#10;&#10;&#10;&#10;\end{document}"/>
  <p:tag name="IGUANATEXSIZE" val="20"/>
  <p:tag name="IGUANATEXCURSOR" val="2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348.331"/>
  <p:tag name="LATEXADDIN" val="\documentclass{article}&#10;\usepackage{amsmath}&#10;\pagestyle{empty}&#10;\begin{document}&#10;&#10;$\{x, f(x), f^2(x), ..., f^{k}(x)\}$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217.848"/>
  <p:tag name="LATEXADDIN" val="\documentclass{article}&#10;\usepackage{amsmath}&#10;\pagestyle{empty}&#10;\begin{document}&#10;Orientation-preserving&#10;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144.357"/>
  <p:tag name="LATEXADDIN" val="\documentclass{article}&#10;\usepackage{amsmath}&#10;\pagestyle{empty}&#10;\begin{document}&#10;Orientation-reversing&#10;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2981.627"/>
  <p:tag name="LATEXADDIN" val="\documentclass{article}&#10;\usepackage{amsmath}&#10;\pagestyle{empty}&#10;\begin{document}&#10;Given $x_n = 0.d_0d_1d_2...$, if $d_0 = 0$ then $x_{n+1} = 0.d_1d_2...$. &#10;&#10;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2981.627"/>
  <p:tag name="LATEXADDIN" val="\documentclass{article}&#10;\usepackage{amsmath}&#10;\pagestyle{empty}&#10;\begin{document}&#10;Given $x_n = 0.d_0d_1d_2...$, if $d_0 = 1$ then $x_{n+1} = 0.\tilde{d_1}\tilde{d_2}...$. &#10;&#10;&#10;&#10;\end{document}"/>
  <p:tag name="IGUANATEXSIZE" val="20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820.022"/>
  <p:tag name="LATEXADDIN" val="\documentclass{article}&#10;\usepackage{amsmath}&#10;\pagestyle{empty}&#10;\begin{document}&#10;$\tilde{d} = 1 - d \to $ the complement to 1 &#10;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4289.464"/>
  <p:tag name="LATEXADDIN" val="\documentclass{article}&#10;\usepackage{amsmath}&#10;\pagestyle{empty}&#10;\begin{document}&#10;Given an itinerary $S^+$, we simply need to reverse the action of the tent to obtain $\gamma(S^+)$. &#10;&#10;&#10;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8.9502"/>
  <p:tag name="ORIGINALWIDTH" val="2602.925"/>
  <p:tag name="LATEXADDIN" val="\documentclass{article}&#10;\usepackage{amsmath}&#10;\pagestyle{empty}&#10;\begin{document}&#10;Equivalently, we want to find $\{w_t\}_{t\geq 1}$ such that \[\gamma(S^+) = 0.w_1w_2w_3...\]&#10;&#10;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36.7079"/>
  <p:tag name="LATEXADDIN" val="\documentclass{article}&#10;\usepackage{amsmath}&#10;\pagestyle{empty}&#10;\begin{document}&#10;Define&#10;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8.684"/>
  <p:tag name="ORIGINALWIDTH" val="1844.769"/>
  <p:tag name="LATEXADDIN" val="\documentclass{article}&#10;\usepackage{amsmath}&#10;\pagestyle{empty}&#10;\begin{document}&#10;\begin{itemize}&#10;\item Kneading sequence $\mathbf{K} = S^+(x_c)$\\&#10;\item Kneading value $\kappa = \gamma(\mathbf{K})$&#10;\end{itemize}&#10;&#10;\end{document}"/>
  <p:tag name="IGUANATEXSIZE" val="20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74.616"/>
  <p:tag name="LATEXADDIN" val="\documentclass{article}&#10;\usepackage{amsmath}&#10;\pagestyle{empty}&#10;\begin{document}&#10;The Canonical Map&#10;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2471.691"/>
  <p:tag name="LATEXADDIN" val="\documentclass{article}&#10;\usepackage{amsmath}&#10;\pagestyle{empty}&#10;\begin{document}&#10;&#10;$S^{+}(x) = \{s(x), s(f(x)), s(f^2(x)), ..., s(f^k(x))\}$&#10;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82.1522"/>
  <p:tag name="LATEXADDIN" val="\documentclass{article}&#10;\usepackage{amsmath}&#10;\pagestyle{empty}&#10;\begin{document}&#10;The Dike Map&#10;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775.028"/>
  <p:tag name="LATEXADDIN" val="\documentclass{article}&#10;\usepackage{amsmath}&#10;\pagestyle{empty}&#10;\begin{document}&#10;An itinerary should not visit any value greater than the critical value&#10;&#10;&#10;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266.592"/>
  <p:tag name="LATEXADDIN" val="\documentclass{article}&#10;\usepackage{amsmath}&#10;\pagestyle{empty}&#10;\begin{document}&#10;Assume $K = 1001001...$&#10;&#10;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4.4544"/>
  <p:tag name="ORIGINALWIDTH" val="3172.854"/>
  <p:tag name="LATEXADDIN" val="\documentclass{article}&#10;\usepackage{amsmath}&#10;\pagestyle{empty}&#10;\begin{document}&#10;We want to if these two periodic sequences are admissible:&#10;\[01101101 \;\;\;\;\; 00101\]&#10;&#10;&#10;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4.4544"/>
  <p:tag name="ORIGINALWIDTH" val="2692.164"/>
  <p:tag name="LATEXADDIN" val="\documentclass{article}&#10;\usepackage{amsmath}&#10;\pagestyle{empty}&#10;\begin{document}&#10;Maximal values are produced by shifts that yield: &#10;\[10110110 \;\;\; 10010\]&#10;&#10;&#10;&#10;&#10;\end{document}"/>
  <p:tag name="IGUANATEXSIZE" val="20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397.075"/>
  <p:tag name="LATEXADDIN" val="\documentclass{article}&#10;\usepackage{amsmath}&#10;\pagestyle{empty}&#10;\begin{document}&#10;&#10;$S^{+}(x) = \{s_0, s_1, s_2, ..., s_k\}$&#10;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581.552"/>
  <p:tag name="LATEXADDIN" val="\documentclass{article}&#10;\usepackage{amsmath}&#10;\pagestyle{empty}&#10;\begin{document}&#10;&#10;$S^{+}(\mathcal{M}_i) = \{S^{+}(x): x \in \mathcal{M}_i\}$&#10;&#10;&#10;\end{document}"/>
  <p:tag name="IGUANATEXSIZE" val="20"/>
  <p:tag name="IGUANATEXCURSOR" val="1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8.2302"/>
  <p:tag name="LATEXADDIN" val="\documentclass{article}&#10;\usepackage{amsmath}&#10;\usepackage{amsfonts}&#10;\pagestyle{empty}&#10;\begin{document}&#10;$\mathcal{A}^\mathbb{N}$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76.9779"/>
  <p:tag name="LATEXADDIN" val="\documentclass{article}&#10;\usepackage{amsmath}&#10;\pagestyle{empty}&#10;\begin{document}&#10;$\mathcal{M}_i$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2940.382"/>
  <p:tag name="LATEXADDIN" val="\documentclass{article}&#10;\usepackage{amsmath}&#10;\pagestyle{empty}&#10;\begin{document}&#10;&#10;$S^{+}(f(x)) = \{s(f(x)), s(f^2(x)), s(f^3(x)) ..., s(f^{k+1}(x))\}$&#10;&#10;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Parcel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603</TotalTime>
  <Words>524</Words>
  <Application>Microsoft Office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Gill Sans MT</vt:lpstr>
      <vt:lpstr>Parcel</vt:lpstr>
      <vt:lpstr>Charting the state space</vt:lpstr>
      <vt:lpstr>Review: symbolic dynamics</vt:lpstr>
      <vt:lpstr>Application to 1-d maps</vt:lpstr>
      <vt:lpstr>Concept review</vt:lpstr>
      <vt:lpstr>Concept review</vt:lpstr>
      <vt:lpstr>unimodal maps</vt:lpstr>
      <vt:lpstr>Partitioning 1-dimensional maps</vt:lpstr>
      <vt:lpstr>The Bernoulli map</vt:lpstr>
      <vt:lpstr>The Bernoulli map</vt:lpstr>
      <vt:lpstr>Temporal ordering vs. spatial ordering</vt:lpstr>
      <vt:lpstr>Why do we care? </vt:lpstr>
      <vt:lpstr>Why do we care? (part ii)</vt:lpstr>
      <vt:lpstr>Counter Example</vt:lpstr>
      <vt:lpstr>Example: the logistic map</vt:lpstr>
      <vt:lpstr>More formally!</vt:lpstr>
      <vt:lpstr>Why do we care? (part iii)</vt:lpstr>
      <vt:lpstr>Example: The tent map</vt:lpstr>
      <vt:lpstr>Understanding the tent’s action</vt:lpstr>
      <vt:lpstr>Getting γ From the tent</vt:lpstr>
      <vt:lpstr>Kneading theory: grammar of chaos the road to topological conjugacy</vt:lpstr>
      <vt:lpstr>Criterion of admissibility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the state space</dc:title>
  <dc:creator>Sharafeldin, Abdelrahman</dc:creator>
  <cp:lastModifiedBy>Sharafeldin, Abdelrahman</cp:lastModifiedBy>
  <cp:revision>1</cp:revision>
  <dcterms:created xsi:type="dcterms:W3CDTF">2022-02-22T10:03:19Z</dcterms:created>
  <dcterms:modified xsi:type="dcterms:W3CDTF">2022-02-22T20:06:57Z</dcterms:modified>
</cp:coreProperties>
</file>